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lus Jakarta Sans"/>
      <p:regular r:id="rId32"/>
      <p:bold r:id="rId33"/>
      <p:italic r:id="rId34"/>
      <p:boldItalic r:id="rId35"/>
    </p:embeddedFont>
    <p:embeddedFont>
      <p:font typeface="Plus Jakarta Sans SemiBold"/>
      <p:regular r:id="rId36"/>
      <p:bold r:id="rId37"/>
      <p:italic r:id="rId38"/>
      <p:boldItalic r:id="rId39"/>
    </p:embeddedFont>
    <p:embeddedFont>
      <p:font typeface="Plus Jakarta Sans Medium"/>
      <p:regular r:id="rId40"/>
      <p:bold r:id="rId41"/>
      <p:italic r:id="rId42"/>
      <p:boldItalic r:id="rId43"/>
    </p:embeddedFont>
    <p:embeddedFont>
      <p:font typeface="Plus Jakarta Sans Light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2A1840E-EAAE-49C9-A86A-454A68AC7FC8}">
  <a:tblStyle styleId="{12A1840E-EAAE-49C9-A86A-454A68AC7F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usJakartaSansMedium-regular.fntdata"/><Relationship Id="rId20" Type="http://schemas.openxmlformats.org/officeDocument/2006/relationships/slide" Target="slides/slide14.xml"/><Relationship Id="rId42" Type="http://schemas.openxmlformats.org/officeDocument/2006/relationships/font" Target="fonts/PlusJakartaSansMedium-italic.fntdata"/><Relationship Id="rId41" Type="http://schemas.openxmlformats.org/officeDocument/2006/relationships/font" Target="fonts/PlusJakartaSansMedium-bold.fntdata"/><Relationship Id="rId22" Type="http://schemas.openxmlformats.org/officeDocument/2006/relationships/slide" Target="slides/slide16.xml"/><Relationship Id="rId44" Type="http://schemas.openxmlformats.org/officeDocument/2006/relationships/font" Target="fonts/PlusJakartaSansLight-regular.fntdata"/><Relationship Id="rId21" Type="http://schemas.openxmlformats.org/officeDocument/2006/relationships/slide" Target="slides/slide15.xml"/><Relationship Id="rId43" Type="http://schemas.openxmlformats.org/officeDocument/2006/relationships/font" Target="fonts/PlusJakartaSansMedium-boldItalic.fntdata"/><Relationship Id="rId24" Type="http://schemas.openxmlformats.org/officeDocument/2006/relationships/slide" Target="slides/slide18.xml"/><Relationship Id="rId46" Type="http://schemas.openxmlformats.org/officeDocument/2006/relationships/font" Target="fonts/PlusJakartaSansLight-italic.fntdata"/><Relationship Id="rId23" Type="http://schemas.openxmlformats.org/officeDocument/2006/relationships/slide" Target="slides/slide17.xml"/><Relationship Id="rId45" Type="http://schemas.openxmlformats.org/officeDocument/2006/relationships/font" Target="fonts/PlusJakarta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PlusJakartaSansLight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lusJakartaSans-bold.fntdata"/><Relationship Id="rId10" Type="http://schemas.openxmlformats.org/officeDocument/2006/relationships/slide" Target="slides/slide4.xml"/><Relationship Id="rId32" Type="http://schemas.openxmlformats.org/officeDocument/2006/relationships/font" Target="fonts/PlusJakartaSans-regular.fntdata"/><Relationship Id="rId13" Type="http://schemas.openxmlformats.org/officeDocument/2006/relationships/slide" Target="slides/slide7.xml"/><Relationship Id="rId35" Type="http://schemas.openxmlformats.org/officeDocument/2006/relationships/font" Target="fonts/PlusJakartaSans-boldItalic.fntdata"/><Relationship Id="rId12" Type="http://schemas.openxmlformats.org/officeDocument/2006/relationships/slide" Target="slides/slide6.xml"/><Relationship Id="rId34" Type="http://schemas.openxmlformats.org/officeDocument/2006/relationships/font" Target="fonts/PlusJakartaSans-italic.fntdata"/><Relationship Id="rId15" Type="http://schemas.openxmlformats.org/officeDocument/2006/relationships/slide" Target="slides/slide9.xml"/><Relationship Id="rId37" Type="http://schemas.openxmlformats.org/officeDocument/2006/relationships/font" Target="fonts/PlusJakartaSansSemiBold-bold.fntdata"/><Relationship Id="rId14" Type="http://schemas.openxmlformats.org/officeDocument/2006/relationships/slide" Target="slides/slide8.xml"/><Relationship Id="rId36" Type="http://schemas.openxmlformats.org/officeDocument/2006/relationships/font" Target="fonts/PlusJakartaSansSemiBold-regular.fntdata"/><Relationship Id="rId17" Type="http://schemas.openxmlformats.org/officeDocument/2006/relationships/slide" Target="slides/slide11.xml"/><Relationship Id="rId39" Type="http://schemas.openxmlformats.org/officeDocument/2006/relationships/font" Target="fonts/PlusJakartaSansSemiBold-boldItalic.fntdata"/><Relationship Id="rId16" Type="http://schemas.openxmlformats.org/officeDocument/2006/relationships/slide" Target="slides/slide10.xml"/><Relationship Id="rId38" Type="http://schemas.openxmlformats.org/officeDocument/2006/relationships/font" Target="fonts/PlusJakartaSansSemiBold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c30dccd91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c30dccd91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0e99aae419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0e99aae419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e99aae419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0e99aae419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e69e26d7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0e69e26d7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0e99aae41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20e99aae419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e99aae41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" name="Google Shape;248;g20e99aae419_0_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e99aae41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20e99aae419_0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0e99aae41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6" name="Google Shape;266;g20e99aae419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0e99aae41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20e99aae419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e99aae41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g20e99aae419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0e99aae41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5" name="Google Shape;295;g20e99aae419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c30dccd91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c30dccd91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0e99aae419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g20e99aae419_0_1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e99aae419_4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0e99aae419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c30dccd91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c30dccd91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e69e26d7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20e69e26d7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0e99aae419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7" name="Google Shape;347;g20e99aae419_4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c7189d3f5d_0_1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c7189d3f5d_0_1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Closing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c074e190c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c074e190c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e69e26d77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0e69e26d77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0e69e26d7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0e69e26d7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0e69e26d77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0e69e26d77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e69e26d7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0e69e26d7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e69e26d77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e69e26d77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free resources</a:t>
            </a:r>
            <a:br>
              <a:rPr lang="id"/>
            </a:b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0e69e26d77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0e69e26d77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2400000" y="1992000"/>
            <a:ext cx="5664000" cy="145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Plus Jakarta Sans SemiBold"/>
              <a:buNone/>
              <a:defRPr sz="45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2400000" y="3385200"/>
            <a:ext cx="5544000" cy="8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lus Jakarta Sans"/>
              <a:buNone/>
              <a:defRPr sz="24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lus Jakarta Sans"/>
              <a:buNone/>
              <a:defRPr sz="2800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sing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924000" y="2006400"/>
            <a:ext cx="4404000" cy="113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Plus Jakarta Sans SemiBold"/>
              <a:buNone/>
              <a:defRPr sz="3300"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7" name="Google Shape;1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1884000" y="2297400"/>
            <a:ext cx="548700" cy="548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1884000" y="23716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" name="Google Shape;20;p4"/>
          <p:cNvSpPr txBox="1"/>
          <p:nvPr>
            <p:ph idx="2" type="title"/>
          </p:nvPr>
        </p:nvSpPr>
        <p:spPr>
          <a:xfrm>
            <a:off x="1602450" y="2190600"/>
            <a:ext cx="1111800" cy="76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21" name="Google Shape;21;p4"/>
          <p:cNvCxnSpPr/>
          <p:nvPr/>
        </p:nvCxnSpPr>
        <p:spPr>
          <a:xfrm>
            <a:off x="151358" y="4703617"/>
            <a:ext cx="8841300" cy="3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Google Shape;22;p4"/>
          <p:cNvSpPr txBox="1"/>
          <p:nvPr/>
        </p:nvSpPr>
        <p:spPr>
          <a:xfrm>
            <a:off x="151350" y="4703625"/>
            <a:ext cx="3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Bootcamp Data Consultant by Data Science Indonesia</a:t>
            </a:r>
            <a:endParaRPr b="1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ist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873625" y="2040850"/>
            <a:ext cx="66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lus Jakarta Sans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873625" y="2630600"/>
            <a:ext cx="6014400" cy="17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us Jakarta Sans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76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1pPr>
            <a:lvl2pPr lvl="1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2pPr>
            <a:lvl3pPr lvl="2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3pPr>
            <a:lvl4pPr lvl="3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4pPr>
            <a:lvl5pPr lvl="4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5pPr>
            <a:lvl6pPr lvl="5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6pPr>
            <a:lvl7pPr lvl="6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7pPr>
            <a:lvl8pPr lvl="7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8pPr>
            <a:lvl9pPr lvl="8" rtl="0">
              <a:buNone/>
              <a:defRPr>
                <a:latin typeface="Plus Jakarta Sans SemiBold"/>
                <a:ea typeface="Plus Jakarta Sans SemiBold"/>
                <a:cs typeface="Plus Jakarta Sans SemiBold"/>
                <a:sym typeface="Plus Jakarta Sans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>
            <a:off x="151358" y="4703617"/>
            <a:ext cx="8841300" cy="3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" name="Google Shape;28;p5"/>
          <p:cNvSpPr txBox="1"/>
          <p:nvPr/>
        </p:nvSpPr>
        <p:spPr>
          <a:xfrm>
            <a:off x="151350" y="4703625"/>
            <a:ext cx="3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Bootcamp Data Consultant by Data Science Indonesia</a:t>
            </a:r>
            <a:endParaRPr b="1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9" name="Google Shape;2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7175" y="2796000"/>
            <a:ext cx="1375275" cy="13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Reguler">
  <p:cSld name="TITLE_AND_BOD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9144000" cy="4703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lus Jakarta Sans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cxnSp>
        <p:nvCxnSpPr>
          <p:cNvPr id="35" name="Google Shape;35;p6"/>
          <p:cNvCxnSpPr/>
          <p:nvPr/>
        </p:nvCxnSpPr>
        <p:spPr>
          <a:xfrm>
            <a:off x="151358" y="4703617"/>
            <a:ext cx="8841300" cy="3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6"/>
          <p:cNvSpPr txBox="1"/>
          <p:nvPr/>
        </p:nvSpPr>
        <p:spPr>
          <a:xfrm>
            <a:off x="151350" y="4703625"/>
            <a:ext cx="3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Bootcamp Data Consultant by Data Science Indonesia</a:t>
            </a:r>
            <a:endParaRPr b="1" sz="1000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Gambar &amp; Diagram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>
            <p:ph idx="2" type="pic"/>
          </p:nvPr>
        </p:nvSpPr>
        <p:spPr>
          <a:xfrm>
            <a:off x="412225" y="1255425"/>
            <a:ext cx="4016700" cy="3245400"/>
          </a:xfrm>
          <a:prstGeom prst="roundRect">
            <a:avLst>
              <a:gd fmla="val 9853" name="adj"/>
            </a:avLst>
          </a:prstGeom>
          <a:noFill/>
          <a:ln>
            <a:noFill/>
          </a:ln>
        </p:spPr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Plus Jakarta Sans"/>
              <a:buNone/>
              <a:defRPr b="1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98200" y="1246825"/>
            <a:ext cx="4016700" cy="32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●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○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us Jakarta Sans Medium"/>
              <a:buChar char="■"/>
              <a:defRPr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defRPr>
            </a:lvl9pPr>
          </a:lstStyle>
          <a:p/>
        </p:txBody>
      </p:sp>
      <p:cxnSp>
        <p:nvCxnSpPr>
          <p:cNvPr id="42" name="Google Shape;42;p7"/>
          <p:cNvCxnSpPr/>
          <p:nvPr/>
        </p:nvCxnSpPr>
        <p:spPr>
          <a:xfrm>
            <a:off x="151358" y="4703617"/>
            <a:ext cx="8841300" cy="36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" name="Google Shape;43;p7"/>
          <p:cNvSpPr txBox="1"/>
          <p:nvPr/>
        </p:nvSpPr>
        <p:spPr>
          <a:xfrm>
            <a:off x="151350" y="4703625"/>
            <a:ext cx="3684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0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Bootcamp Data Consultant by Data Science Indonesia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One Liner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528000" y="2065650"/>
            <a:ext cx="80880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Plus Jakarta Sans"/>
              <a:buNone/>
              <a:defRPr b="1" sz="3600">
                <a:latin typeface="Plus Jakarta Sans"/>
                <a:ea typeface="Plus Jakarta Sans"/>
                <a:cs typeface="Plus Jakarta Sans"/>
                <a:sym typeface="Plus Jakarta Sans"/>
              </a:defRPr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649" y="3430224"/>
            <a:ext cx="1203375" cy="1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150" y="4105550"/>
            <a:ext cx="703500" cy="70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Google Shape;50;p9"/>
          <p:cNvCxnSpPr/>
          <p:nvPr/>
        </p:nvCxnSpPr>
        <p:spPr>
          <a:xfrm>
            <a:off x="410066" y="4767263"/>
            <a:ext cx="8733900" cy="0"/>
          </a:xfrm>
          <a:prstGeom prst="straightConnector1">
            <a:avLst/>
          </a:prstGeom>
          <a:noFill/>
          <a:ln cap="flat" cmpd="sng" w="19050">
            <a:solidFill>
              <a:srgbClr val="A1D9F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/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id" sz="900" u="none" cap="none" strike="noStrike">
                <a:solidFill>
                  <a:srgbClr val="A1D9F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DSLS 2023 | Final Project</a:t>
            </a:r>
            <a:endParaRPr b="1" i="0" sz="900" u="none" cap="none" strike="noStrike">
              <a:solidFill>
                <a:srgbClr val="A1D9F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6600825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b="1" i="0" lang="id" sz="900" u="none" cap="none" strike="noStrike">
                <a:solidFill>
                  <a:srgbClr val="A1D9F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‹#›</a:t>
            </a:fld>
            <a:endParaRPr b="1" i="0" sz="900" u="none" cap="none" strike="noStrike">
              <a:solidFill>
                <a:srgbClr val="A1D9F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53" name="Google Shape;53;p9"/>
          <p:cNvSpPr txBox="1"/>
          <p:nvPr/>
        </p:nvSpPr>
        <p:spPr>
          <a:xfrm>
            <a:off x="410066" y="4771864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id" sz="900" u="none" cap="none" strike="noStrike">
                <a:solidFill>
                  <a:srgbClr val="A1D9F6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Kelompok 8A</a:t>
            </a:r>
            <a:endParaRPr b="1" i="0" sz="900" u="none" cap="none" strike="noStrike">
              <a:solidFill>
                <a:srgbClr val="A1D9F6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54" name="Google Shape;54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02688" y="199363"/>
            <a:ext cx="711075" cy="31307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buNone/>
              <a:defRPr sz="1300"/>
            </a:lvl1pPr>
            <a:lvl2pPr lvl="1">
              <a:buNone/>
              <a:defRPr sz="1300"/>
            </a:lvl2pPr>
            <a:lvl3pPr lvl="2">
              <a:buNone/>
              <a:defRPr sz="1300"/>
            </a:lvl3pPr>
            <a:lvl4pPr lvl="3">
              <a:buNone/>
              <a:defRPr sz="1300"/>
            </a:lvl4pPr>
            <a:lvl5pPr lvl="4">
              <a:buNone/>
              <a:defRPr sz="1300"/>
            </a:lvl5pPr>
            <a:lvl6pPr lvl="5">
              <a:buNone/>
              <a:defRPr sz="1300"/>
            </a:lvl6pPr>
            <a:lvl7pPr lvl="6">
              <a:buNone/>
              <a:defRPr sz="1300"/>
            </a:lvl7pPr>
            <a:lvl8pPr lvl="7">
              <a:buNone/>
              <a:defRPr sz="1300"/>
            </a:lvl8pPr>
            <a:lvl9pPr lvl="8">
              <a:buNone/>
              <a:defRPr sz="13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Relationship Id="rId7" Type="http://schemas.openxmlformats.org/officeDocument/2006/relationships/image" Target="../media/image33.png"/><Relationship Id="rId8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imsl.com/blog/what-is-regression-mode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docs.google.com/spreadsheets/d/1iHWXJwJPSpiAzY8SO7f_lG46ieCA04JD1zDcJJAyz1I/edit?usp=drive_web&amp;ouid=115884253495352864545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13.png"/><Relationship Id="rId7" Type="http://schemas.openxmlformats.org/officeDocument/2006/relationships/image" Target="../media/image20.jpg"/><Relationship Id="rId8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pp.powerbi.com/groups/me/reports/8e59a95e-f91d-4893-83f2-2d1aab0f71b9/ReportSection368a91c8ad27d432a75d" TargetMode="External"/><Relationship Id="rId4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rive.google.com/drive/folders/10RE-r2JG8m1_Fa2mcVHGGupRPDRj9dgC?usp=share_link" TargetMode="External"/><Relationship Id="rId4" Type="http://schemas.openxmlformats.org/officeDocument/2006/relationships/hyperlink" Target="https://drive.google.com/drive/folders/10RE-r2JG8m1_Fa2mcVHGGupRPDRj9dgC?usp=share_link" TargetMode="External"/><Relationship Id="rId9" Type="http://schemas.openxmlformats.org/officeDocument/2006/relationships/hyperlink" Target="https://drive.google.com/drive/u/2/folders/1j3zS5t_r65f5Fp4oHwy7SAshbuPtFApN" TargetMode="External"/><Relationship Id="rId5" Type="http://schemas.openxmlformats.org/officeDocument/2006/relationships/hyperlink" Target="https://drive.google.com/drive/folders/10RE-r2JG8m1_Fa2mcVHGGupRPDRj9dgC?usp=share_link" TargetMode="External"/><Relationship Id="rId6" Type="http://schemas.openxmlformats.org/officeDocument/2006/relationships/hyperlink" Target="https://colab.research.google.com/drive/1a42fkF7hai6Cuc2nQsXK8yUSrPCzSXXW?usp=share_link" TargetMode="External"/><Relationship Id="rId7" Type="http://schemas.openxmlformats.org/officeDocument/2006/relationships/hyperlink" Target="https://drive.google.com/drive/u/2/folders/1j3zS5t_r65f5Fp4oHwy7SAshbuPtFApN" TargetMode="External"/><Relationship Id="rId8" Type="http://schemas.openxmlformats.org/officeDocument/2006/relationships/hyperlink" Target="https://drive.google.com/drive/u/2/folders/1j3zS5t_r65f5Fp4oHwy7SAshbuPtFAp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Relationship Id="rId4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ctrTitle"/>
          </p:nvPr>
        </p:nvSpPr>
        <p:spPr>
          <a:xfrm>
            <a:off x="1982025" y="1936125"/>
            <a:ext cx="5664000" cy="9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latin typeface="Plus Jakarta Sans"/>
                <a:ea typeface="Plus Jakarta Sans"/>
                <a:cs typeface="Plus Jakarta Sans"/>
                <a:sym typeface="Plus Jakarta Sans"/>
              </a:rPr>
              <a:t>Final Project </a:t>
            </a:r>
            <a:r>
              <a:rPr b="1" lang="id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Report</a:t>
            </a:r>
            <a:endParaRPr b="1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61" name="Google Shape;61;p10"/>
          <p:cNvSpPr txBox="1"/>
          <p:nvPr>
            <p:ph idx="1" type="subTitle"/>
          </p:nvPr>
        </p:nvSpPr>
        <p:spPr>
          <a:xfrm>
            <a:off x="1982025" y="2754625"/>
            <a:ext cx="5544000" cy="12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>
                <a:solidFill>
                  <a:schemeClr val="dk1"/>
                </a:solidFill>
              </a:rPr>
              <a:t>EGI 12 Predictive Maintenance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1"/>
                </a:solidFill>
              </a:rPr>
              <a:t>Reported by 8A Group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2" name="Google Shape;6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7850" y="2897575"/>
            <a:ext cx="921000" cy="92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Our key </a:t>
            </a:r>
            <a:r>
              <a:rPr lang="id">
                <a:solidFill>
                  <a:srgbClr val="1D7E74"/>
                </a:solidFill>
              </a:rPr>
              <a:t>s</a:t>
            </a:r>
            <a:r>
              <a:rPr lang="id">
                <a:solidFill>
                  <a:srgbClr val="1D7E74"/>
                </a:solidFill>
              </a:rPr>
              <a:t>olutions</a:t>
            </a:r>
            <a:endParaRPr>
              <a:solidFill>
                <a:srgbClr val="1D7E74"/>
              </a:solidFill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7750" y="1207625"/>
            <a:ext cx="867450" cy="86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5374" y="2413250"/>
            <a:ext cx="681350" cy="63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2258975" y="1346450"/>
            <a:ext cx="5122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Create a </a:t>
            </a:r>
            <a:r>
              <a:rPr b="1" lang="id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pipeline</a:t>
            </a:r>
            <a:r>
              <a:rPr lang="id"/>
              <a:t> to improve data quality and analytics workflow</a:t>
            </a:r>
            <a:endParaRPr>
              <a:latin typeface="Plus Jakarta Sans Light"/>
              <a:ea typeface="Plus Jakarta Sans Light"/>
              <a:cs typeface="Plus Jakarta Sans Light"/>
              <a:sym typeface="Plus Jakarta Sans Light"/>
            </a:endParaRPr>
          </a:p>
        </p:txBody>
      </p:sp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1" type="body"/>
          </p:nvPr>
        </p:nvSpPr>
        <p:spPr>
          <a:xfrm>
            <a:off x="2258975" y="2413250"/>
            <a:ext cx="581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Implement a machine learning </a:t>
            </a:r>
            <a:r>
              <a:rPr b="1" lang="id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prediction model</a:t>
            </a:r>
            <a:r>
              <a:rPr lang="id"/>
              <a:t> for predicting current machine health</a:t>
            </a:r>
            <a:endParaRPr/>
          </a:p>
        </p:txBody>
      </p: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258975" y="3480050"/>
            <a:ext cx="5811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d"/>
              <a:t>Create a real-time</a:t>
            </a:r>
            <a:r>
              <a:rPr b="1" lang="id">
                <a:solidFill>
                  <a:schemeClr val="accen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analytics dashboard</a:t>
            </a:r>
            <a:r>
              <a:rPr lang="id"/>
              <a:t> to enhance data insights</a:t>
            </a:r>
            <a:endParaRPr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775" y="3359150"/>
            <a:ext cx="867451" cy="8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3228784" y="1681048"/>
            <a:ext cx="2393100" cy="257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774538" y="1681050"/>
            <a:ext cx="2393100" cy="25914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683059" y="1681048"/>
            <a:ext cx="2393100" cy="25788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0"/>
          <p:cNvSpPr txBox="1"/>
          <p:nvPr>
            <p:ph type="title"/>
          </p:nvPr>
        </p:nvSpPr>
        <p:spPr>
          <a:xfrm>
            <a:off x="209725" y="414000"/>
            <a:ext cx="87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2100"/>
              <a:t>Automatic &amp; cloud based </a:t>
            </a:r>
            <a:r>
              <a:rPr lang="id" sz="2100">
                <a:solidFill>
                  <a:srgbClr val="1D7E74"/>
                </a:solidFill>
              </a:rPr>
              <a:t>data</a:t>
            </a:r>
            <a:r>
              <a:rPr lang="id">
                <a:solidFill>
                  <a:srgbClr val="1D7E74"/>
                </a:solidFill>
              </a:rPr>
              <a:t> </a:t>
            </a:r>
            <a:r>
              <a:rPr lang="id" sz="2100">
                <a:solidFill>
                  <a:srgbClr val="1D7E74"/>
                </a:solidFill>
              </a:rPr>
              <a:t>pipeline</a:t>
            </a:r>
            <a:r>
              <a:rPr lang="id" sz="2100"/>
              <a:t> </a:t>
            </a:r>
            <a:r>
              <a:rPr lang="id" sz="2100"/>
              <a:t>to ease &amp; lean the overall process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683059" y="1195880"/>
            <a:ext cx="1143600" cy="376200"/>
          </a:xfrm>
          <a:prstGeom prst="rect">
            <a:avLst/>
          </a:prstGeom>
          <a:noFill/>
          <a:ln cap="flat" cmpd="sng" w="9525">
            <a:solidFill>
              <a:srgbClr val="9E9E9E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9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Sources</a:t>
            </a:r>
            <a:endParaRPr b="1" i="0" sz="9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167" name="Google Shape;167;p20"/>
          <p:cNvGrpSpPr/>
          <p:nvPr/>
        </p:nvGrpSpPr>
        <p:grpSpPr>
          <a:xfrm>
            <a:off x="876198" y="2497586"/>
            <a:ext cx="537465" cy="664581"/>
            <a:chOff x="943113" y="2419210"/>
            <a:chExt cx="836261" cy="1034046"/>
          </a:xfrm>
        </p:grpSpPr>
        <p:pic>
          <p:nvPicPr>
            <p:cNvPr id="168" name="Google Shape;16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3113" y="2419210"/>
              <a:ext cx="547935" cy="646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87276" y="2612799"/>
              <a:ext cx="547935" cy="6468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31439" y="2806388"/>
              <a:ext cx="547935" cy="64686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71" name="Google Shape;171;p20"/>
          <p:cNvCxnSpPr>
            <a:stCxn id="166" idx="2"/>
          </p:cNvCxnSpPr>
          <p:nvPr/>
        </p:nvCxnSpPr>
        <p:spPr>
          <a:xfrm flipH="1">
            <a:off x="1251259" y="1572080"/>
            <a:ext cx="3600" cy="98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72" name="Google Shape;17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471" y="2480722"/>
            <a:ext cx="1705740" cy="71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60134" y="3577257"/>
            <a:ext cx="1130402" cy="521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70486" y="1727854"/>
            <a:ext cx="1188441" cy="807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0"/>
          <p:cNvSpPr/>
          <p:nvPr/>
        </p:nvSpPr>
        <p:spPr>
          <a:xfrm>
            <a:off x="683072" y="4231699"/>
            <a:ext cx="2393100" cy="283200"/>
          </a:xfrm>
          <a:prstGeom prst="rect">
            <a:avLst/>
          </a:prstGeom>
          <a:solidFill>
            <a:srgbClr val="1D7E74"/>
          </a:solidFill>
          <a:ln cap="flat" cmpd="sng" w="9525">
            <a:solidFill>
              <a:srgbClr val="9E9E9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Extract &amp; Load</a:t>
            </a:r>
            <a:endParaRPr i="0" sz="1200" u="none" cap="none" strike="noStrik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75039" y="2837419"/>
            <a:ext cx="277261" cy="27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77611" y="3165827"/>
            <a:ext cx="681267" cy="691902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0"/>
          <p:cNvSpPr txBox="1"/>
          <p:nvPr/>
        </p:nvSpPr>
        <p:spPr>
          <a:xfrm>
            <a:off x="6212484" y="3896173"/>
            <a:ext cx="141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900">
                <a:latin typeface="Plus Jakarta Sans"/>
                <a:ea typeface="Plus Jakarta Sans"/>
                <a:cs typeface="Plus Jakarta Sans"/>
                <a:sym typeface="Plus Jakarta Sans"/>
              </a:rPr>
              <a:t>Analytics Dashboards</a:t>
            </a:r>
            <a:endParaRPr b="1" i="0" sz="9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79" name="Google Shape;179;p20"/>
          <p:cNvSpPr txBox="1"/>
          <p:nvPr/>
        </p:nvSpPr>
        <p:spPr>
          <a:xfrm>
            <a:off x="6265342" y="2514646"/>
            <a:ext cx="14115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900">
                <a:latin typeface="Plus Jakarta Sans"/>
                <a:ea typeface="Plus Jakarta Sans"/>
                <a:cs typeface="Plus Jakarta Sans"/>
                <a:sym typeface="Plus Jakarta Sans"/>
              </a:rPr>
              <a:t>Prediction / Modelling</a:t>
            </a:r>
            <a:endParaRPr b="1" i="0" sz="9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80" name="Google Shape;180;p20"/>
          <p:cNvCxnSpPr/>
          <p:nvPr/>
        </p:nvCxnSpPr>
        <p:spPr>
          <a:xfrm flipH="1" rot="10800000">
            <a:off x="1480462" y="2759242"/>
            <a:ext cx="21579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1" name="Google Shape;1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228797" y="4231699"/>
            <a:ext cx="2393100" cy="283200"/>
          </a:xfrm>
          <a:prstGeom prst="rect">
            <a:avLst/>
          </a:prstGeom>
          <a:solidFill>
            <a:srgbClr val="1D7E74"/>
          </a:solidFill>
          <a:ln cap="flat" cmpd="sng" w="9525">
            <a:solidFill>
              <a:srgbClr val="9E9E9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Transform</a:t>
            </a:r>
            <a:endParaRPr i="0" sz="1200" u="none" cap="none" strike="noStrik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5774547" y="4231699"/>
            <a:ext cx="2393100" cy="283200"/>
          </a:xfrm>
          <a:prstGeom prst="rect">
            <a:avLst/>
          </a:prstGeom>
          <a:solidFill>
            <a:srgbClr val="1D7E74"/>
          </a:solidFill>
          <a:ln cap="flat" cmpd="sng" w="9525">
            <a:solidFill>
              <a:srgbClr val="9E9E9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12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Analysis</a:t>
            </a:r>
            <a:endParaRPr i="0" sz="1200" u="none" cap="none" strike="noStrike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84" name="Google Shape;184;p20"/>
          <p:cNvCxnSpPr/>
          <p:nvPr/>
        </p:nvCxnSpPr>
        <p:spPr>
          <a:xfrm flipH="1" rot="10800000">
            <a:off x="5295274" y="2159548"/>
            <a:ext cx="1075200" cy="71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5" name="Google Shape;185;p20"/>
          <p:cNvCxnSpPr/>
          <p:nvPr/>
        </p:nvCxnSpPr>
        <p:spPr>
          <a:xfrm>
            <a:off x="5323188" y="2870125"/>
            <a:ext cx="1071600" cy="64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6" name="Google Shape;186;p20"/>
          <p:cNvSpPr/>
          <p:nvPr/>
        </p:nvSpPr>
        <p:spPr>
          <a:xfrm>
            <a:off x="814288" y="3190488"/>
            <a:ext cx="877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d" sz="900">
                <a:latin typeface="Plus Jakarta Sans"/>
                <a:ea typeface="Plus Jakarta Sans"/>
                <a:cs typeface="Plus Jakarta Sans"/>
                <a:sym typeface="Plus Jakarta Sans"/>
              </a:rPr>
              <a:t>Excel File</a:t>
            </a:r>
            <a:endParaRPr b="1" i="0" sz="9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3779600" y="2216600"/>
            <a:ext cx="1291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d" sz="900">
                <a:latin typeface="Plus Jakarta Sans"/>
                <a:ea typeface="Plus Jakarta Sans"/>
                <a:cs typeface="Plus Jakarta Sans"/>
                <a:sym typeface="Plus Jakarta Sans"/>
              </a:rPr>
              <a:t>Data Warehouse</a:t>
            </a:r>
            <a:endParaRPr b="1" i="0" sz="9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188" name="Google Shape;188;p20"/>
          <p:cNvCxnSpPr/>
          <p:nvPr/>
        </p:nvCxnSpPr>
        <p:spPr>
          <a:xfrm flipH="1">
            <a:off x="4409900" y="3241317"/>
            <a:ext cx="6300" cy="29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" name="Google Shape;189;p20"/>
          <p:cNvCxnSpPr/>
          <p:nvPr/>
        </p:nvCxnSpPr>
        <p:spPr>
          <a:xfrm flipH="1" rot="10800000">
            <a:off x="4521838" y="3237813"/>
            <a:ext cx="1500" cy="28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" name="Google Shape;190;p20"/>
          <p:cNvSpPr/>
          <p:nvPr/>
        </p:nvSpPr>
        <p:spPr>
          <a:xfrm>
            <a:off x="1767900" y="2450075"/>
            <a:ext cx="1291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9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Cleaning &amp; Load</a:t>
            </a:r>
            <a:endParaRPr i="0" sz="900" u="none" cap="none" strike="noStrike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1233838" y="1961725"/>
            <a:ext cx="12915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9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Download</a:t>
            </a:r>
            <a:endParaRPr i="0" sz="900" u="none" cap="none" strike="noStrike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2" name="Google Shape;192;p20"/>
          <p:cNvSpPr/>
          <p:nvPr/>
        </p:nvSpPr>
        <p:spPr>
          <a:xfrm rot="-2065248">
            <a:off x="5074886" y="2246862"/>
            <a:ext cx="1291780" cy="282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8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Live Connections</a:t>
            </a:r>
            <a:endParaRPr i="0" sz="800" u="none" cap="none" strike="noStrike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3" name="Google Shape;193;p20"/>
          <p:cNvSpPr/>
          <p:nvPr/>
        </p:nvSpPr>
        <p:spPr>
          <a:xfrm rot="1892474">
            <a:off x="5074959" y="3134235"/>
            <a:ext cx="1291501" cy="28309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8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Live Connections</a:t>
            </a:r>
            <a:endParaRPr i="0" sz="800" u="none" cap="none" strike="noStrike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3387638" y="3243925"/>
            <a:ext cx="992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d" sz="9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Transformation</a:t>
            </a:r>
            <a:endParaRPr i="0" sz="900" u="none" cap="none" strike="noStrike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58876" y="2131481"/>
            <a:ext cx="277261" cy="278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0"/>
          <p:cNvPicPr preferRelativeResize="0"/>
          <p:nvPr/>
        </p:nvPicPr>
        <p:blipFill rotWithShape="1">
          <a:blip r:embed="rId9">
            <a:alphaModFix/>
          </a:blip>
          <a:srcRect b="-10" l="0" r="71842" t="0"/>
          <a:stretch/>
        </p:blipFill>
        <p:spPr>
          <a:xfrm>
            <a:off x="7353400" y="3276500"/>
            <a:ext cx="277249" cy="547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1"/>
          <p:cNvSpPr/>
          <p:nvPr/>
        </p:nvSpPr>
        <p:spPr>
          <a:xfrm>
            <a:off x="1651233" y="2497198"/>
            <a:ext cx="1022100" cy="6423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5533735" y="3120064"/>
            <a:ext cx="1965000" cy="642300"/>
          </a:xfrm>
          <a:prstGeom prst="rect">
            <a:avLst/>
          </a:prstGeom>
          <a:noFill/>
          <a:ln cap="flat" cmpd="sng" w="9525">
            <a:solidFill>
              <a:srgbClr val="1D7E74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5533735" y="1835764"/>
            <a:ext cx="1965000" cy="642300"/>
          </a:xfrm>
          <a:prstGeom prst="rect">
            <a:avLst/>
          </a:prstGeom>
          <a:noFill/>
          <a:ln cap="flat" cmpd="sng" w="9525">
            <a:solidFill>
              <a:srgbClr val="1D7E74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3469871" y="2477914"/>
            <a:ext cx="1233600" cy="642300"/>
          </a:xfrm>
          <a:prstGeom prst="rect">
            <a:avLst/>
          </a:prstGeom>
          <a:noFill/>
          <a:ln cap="flat" cmpd="sng" w="9525">
            <a:solidFill>
              <a:srgbClr val="1D7E74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06" name="Google Shape;206;p21"/>
          <p:cNvSpPr txBox="1"/>
          <p:nvPr/>
        </p:nvSpPr>
        <p:spPr>
          <a:xfrm>
            <a:off x="1492707" y="2624928"/>
            <a:ext cx="132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id" sz="1000">
                <a:latin typeface="Plus Jakarta Sans"/>
                <a:ea typeface="Plus Jakarta Sans"/>
                <a:cs typeface="Plus Jakarta Sans"/>
                <a:sym typeface="Plus Jakarta Sans"/>
              </a:rPr>
              <a:t>Raw Data</a:t>
            </a:r>
            <a:endParaRPr b="1" i="0" sz="10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3405839" y="2624928"/>
            <a:ext cx="132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Warehouse</a:t>
            </a:r>
            <a:endParaRPr b="1" i="0" sz="10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8" name="Google Shape;208;p21"/>
          <p:cNvSpPr txBox="1"/>
          <p:nvPr/>
        </p:nvSpPr>
        <p:spPr>
          <a:xfrm>
            <a:off x="5503865" y="1918278"/>
            <a:ext cx="202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Mart</a:t>
            </a:r>
            <a:r>
              <a:rPr b="1" lang="id" sz="1000"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Scientist</a:t>
            </a:r>
            <a:br>
              <a:rPr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(</a:t>
            </a:r>
            <a:r>
              <a:rPr lang="id" sz="1000">
                <a:latin typeface="Plus Jakarta Sans"/>
                <a:ea typeface="Plus Jakarta Sans"/>
                <a:cs typeface="Plus Jakarta Sans"/>
                <a:sym typeface="Plus Jakarta Sans"/>
              </a:rPr>
              <a:t>Prediction / Modelling)</a:t>
            </a:r>
            <a:endParaRPr i="0" sz="10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5503865" y="3202578"/>
            <a:ext cx="2024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Mart</a:t>
            </a:r>
            <a:r>
              <a:rPr b="1" lang="id" sz="1000"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b="1"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Data Analyst</a:t>
            </a:r>
            <a:br>
              <a:rPr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( A</a:t>
            </a:r>
            <a:r>
              <a:rPr lang="id" sz="1000">
                <a:latin typeface="Plus Jakarta Sans"/>
                <a:ea typeface="Plus Jakarta Sans"/>
                <a:cs typeface="Plus Jakarta Sans"/>
                <a:sym typeface="Plus Jakarta Sans"/>
              </a:rPr>
              <a:t>nalytics </a:t>
            </a:r>
            <a:r>
              <a:rPr i="0" lang="id" sz="1000" u="none" cap="none" strike="noStrike">
                <a:solidFill>
                  <a:srgbClr val="000000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Dashboards)</a:t>
            </a:r>
            <a:endParaRPr i="0" sz="10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cxnSp>
        <p:nvCxnSpPr>
          <p:cNvPr id="210" name="Google Shape;210;p21"/>
          <p:cNvCxnSpPr/>
          <p:nvPr/>
        </p:nvCxnSpPr>
        <p:spPr>
          <a:xfrm>
            <a:off x="2747995" y="2771178"/>
            <a:ext cx="583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1" name="Google Shape;211;p21"/>
          <p:cNvCxnSpPr>
            <a:stCxn id="207" idx="3"/>
            <a:endCxn id="208" idx="1"/>
          </p:cNvCxnSpPr>
          <p:nvPr/>
        </p:nvCxnSpPr>
        <p:spPr>
          <a:xfrm flipH="1" rot="10800000">
            <a:off x="4735739" y="2141478"/>
            <a:ext cx="768000" cy="6297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med" w="med" type="triangle"/>
          </a:ln>
        </p:spPr>
      </p:cxnSp>
      <p:cxnSp>
        <p:nvCxnSpPr>
          <p:cNvPr id="212" name="Google Shape;212;p21"/>
          <p:cNvCxnSpPr>
            <a:stCxn id="207" idx="3"/>
            <a:endCxn id="209" idx="1"/>
          </p:cNvCxnSpPr>
          <p:nvPr/>
        </p:nvCxnSpPr>
        <p:spPr>
          <a:xfrm>
            <a:off x="4735739" y="2771178"/>
            <a:ext cx="768000" cy="654600"/>
          </a:xfrm>
          <a:prstGeom prst="straightConnector1">
            <a:avLst/>
          </a:prstGeom>
          <a:noFill/>
          <a:ln cap="flat" cmpd="sng" w="9525">
            <a:solidFill>
              <a:srgbClr val="44546A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2707" y="3053036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201" y="3139261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00694" y="3096148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188" y="3182374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6132" y="3672682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90626" y="3758908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8149" y="2391383"/>
            <a:ext cx="478689" cy="38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22642" y="2477609"/>
            <a:ext cx="478689" cy="387973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 txBox="1"/>
          <p:nvPr>
            <p:ph type="title"/>
          </p:nvPr>
        </p:nvSpPr>
        <p:spPr>
          <a:xfrm>
            <a:off x="209725" y="414000"/>
            <a:ext cx="87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2211"/>
              <a:t>Three areas</a:t>
            </a:r>
            <a:r>
              <a:rPr lang="id" sz="2211">
                <a:solidFill>
                  <a:srgbClr val="155B54"/>
                </a:solidFill>
              </a:rPr>
              <a:t> </a:t>
            </a:r>
            <a:r>
              <a:rPr lang="id" sz="2211">
                <a:solidFill>
                  <a:srgbClr val="1D7E74"/>
                </a:solidFill>
              </a:rPr>
              <a:t>inside b</a:t>
            </a:r>
            <a:r>
              <a:rPr lang="id" sz="2211">
                <a:solidFill>
                  <a:srgbClr val="1D7E74"/>
                </a:solidFill>
              </a:rPr>
              <a:t>igQuery (data warehouse)</a:t>
            </a:r>
            <a:endParaRPr sz="2211">
              <a:solidFill>
                <a:srgbClr val="1D7E74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id" sz="155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The Data marts are the area</a:t>
            </a:r>
            <a:r>
              <a:rPr b="0" lang="id" sz="1550">
                <a:solidFill>
                  <a:schemeClr val="dk2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 to be consumed by the Data Scientist and Data Analyst</a:t>
            </a:r>
            <a:endParaRPr b="0" sz="1550">
              <a:solidFill>
                <a:schemeClr val="dk2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2"/>
          <p:cNvSpPr txBox="1"/>
          <p:nvPr/>
        </p:nvSpPr>
        <p:spPr>
          <a:xfrm>
            <a:off x="1446575" y="2561663"/>
            <a:ext cx="1922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Predicting current machine health based on oil sampling result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28" name="Google Shape;228;p22"/>
          <p:cNvSpPr/>
          <p:nvPr/>
        </p:nvSpPr>
        <p:spPr>
          <a:xfrm>
            <a:off x="2175096" y="1525572"/>
            <a:ext cx="558195" cy="528261"/>
          </a:xfrm>
          <a:custGeom>
            <a:rect b="b" l="l" r="r" t="t"/>
            <a:pathLst>
              <a:path extrusionOk="0" h="11693" w="11693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2"/>
          <p:cNvGrpSpPr/>
          <p:nvPr/>
        </p:nvGrpSpPr>
        <p:grpSpPr>
          <a:xfrm>
            <a:off x="4311208" y="1484426"/>
            <a:ext cx="558192" cy="528245"/>
            <a:chOff x="3095745" y="3805393"/>
            <a:chExt cx="352840" cy="354717"/>
          </a:xfrm>
        </p:grpSpPr>
        <p:sp>
          <p:nvSpPr>
            <p:cNvPr id="230" name="Google Shape;230;p22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2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2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2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6" name="Google Shape;236;p22"/>
          <p:cNvGrpSpPr/>
          <p:nvPr/>
        </p:nvGrpSpPr>
        <p:grpSpPr>
          <a:xfrm>
            <a:off x="6346084" y="1516332"/>
            <a:ext cx="469583" cy="464436"/>
            <a:chOff x="3539102" y="2427549"/>
            <a:chExt cx="355099" cy="355481"/>
          </a:xfrm>
        </p:grpSpPr>
        <p:sp>
          <p:nvSpPr>
            <p:cNvPr id="237" name="Google Shape;237;p22"/>
            <p:cNvSpPr/>
            <p:nvPr/>
          </p:nvSpPr>
          <p:spPr>
            <a:xfrm>
              <a:off x="3539102" y="2561320"/>
              <a:ext cx="355099" cy="221710"/>
            </a:xfrm>
            <a:custGeom>
              <a:rect b="b" l="l" r="r" t="t"/>
              <a:pathLst>
                <a:path extrusionOk="0" h="6966" w="11157">
                  <a:moveTo>
                    <a:pt x="2953" y="3131"/>
                  </a:moveTo>
                  <a:lnTo>
                    <a:pt x="2953" y="6644"/>
                  </a:lnTo>
                  <a:lnTo>
                    <a:pt x="1537" y="6644"/>
                  </a:lnTo>
                  <a:lnTo>
                    <a:pt x="1537" y="3131"/>
                  </a:lnTo>
                  <a:close/>
                  <a:moveTo>
                    <a:pt x="6263" y="2250"/>
                  </a:moveTo>
                  <a:lnTo>
                    <a:pt x="6263" y="6644"/>
                  </a:lnTo>
                  <a:lnTo>
                    <a:pt x="4858" y="6644"/>
                  </a:lnTo>
                  <a:lnTo>
                    <a:pt x="4858" y="2250"/>
                  </a:lnTo>
                  <a:close/>
                  <a:moveTo>
                    <a:pt x="9585" y="333"/>
                  </a:moveTo>
                  <a:lnTo>
                    <a:pt x="9585" y="6644"/>
                  </a:lnTo>
                  <a:lnTo>
                    <a:pt x="8168" y="6644"/>
                  </a:lnTo>
                  <a:lnTo>
                    <a:pt x="8168" y="333"/>
                  </a:lnTo>
                  <a:close/>
                  <a:moveTo>
                    <a:pt x="8025" y="0"/>
                  </a:moveTo>
                  <a:cubicBezTo>
                    <a:pt x="7930" y="0"/>
                    <a:pt x="7859" y="83"/>
                    <a:pt x="7859" y="167"/>
                  </a:cubicBezTo>
                  <a:lnTo>
                    <a:pt x="7859" y="6644"/>
                  </a:lnTo>
                  <a:lnTo>
                    <a:pt x="6609" y="6644"/>
                  </a:lnTo>
                  <a:lnTo>
                    <a:pt x="6609" y="2084"/>
                  </a:lnTo>
                  <a:cubicBezTo>
                    <a:pt x="6609" y="2000"/>
                    <a:pt x="6537" y="1917"/>
                    <a:pt x="6442" y="1917"/>
                  </a:cubicBezTo>
                  <a:lnTo>
                    <a:pt x="4704" y="1917"/>
                  </a:lnTo>
                  <a:cubicBezTo>
                    <a:pt x="4608" y="1917"/>
                    <a:pt x="4537" y="2000"/>
                    <a:pt x="4537" y="2084"/>
                  </a:cubicBezTo>
                  <a:lnTo>
                    <a:pt x="4537" y="6644"/>
                  </a:lnTo>
                  <a:lnTo>
                    <a:pt x="3287" y="6644"/>
                  </a:lnTo>
                  <a:lnTo>
                    <a:pt x="3287" y="2965"/>
                  </a:lnTo>
                  <a:cubicBezTo>
                    <a:pt x="3287" y="2881"/>
                    <a:pt x="3215" y="2798"/>
                    <a:pt x="3120" y="2798"/>
                  </a:cubicBezTo>
                  <a:lnTo>
                    <a:pt x="1382" y="2798"/>
                  </a:lnTo>
                  <a:cubicBezTo>
                    <a:pt x="1298" y="2798"/>
                    <a:pt x="1215" y="2881"/>
                    <a:pt x="1215" y="2965"/>
                  </a:cubicBezTo>
                  <a:lnTo>
                    <a:pt x="1215" y="6644"/>
                  </a:lnTo>
                  <a:lnTo>
                    <a:pt x="167" y="6644"/>
                  </a:lnTo>
                  <a:cubicBezTo>
                    <a:pt x="72" y="6644"/>
                    <a:pt x="1" y="6715"/>
                    <a:pt x="1" y="6810"/>
                  </a:cubicBezTo>
                  <a:cubicBezTo>
                    <a:pt x="1" y="6894"/>
                    <a:pt x="72" y="6965"/>
                    <a:pt x="167" y="6965"/>
                  </a:cubicBezTo>
                  <a:lnTo>
                    <a:pt x="11002" y="6965"/>
                  </a:lnTo>
                  <a:cubicBezTo>
                    <a:pt x="11085" y="6965"/>
                    <a:pt x="11157" y="6894"/>
                    <a:pt x="11157" y="6810"/>
                  </a:cubicBezTo>
                  <a:cubicBezTo>
                    <a:pt x="11145" y="6715"/>
                    <a:pt x="11073" y="6644"/>
                    <a:pt x="10990" y="6644"/>
                  </a:cubicBezTo>
                  <a:lnTo>
                    <a:pt x="9930" y="6644"/>
                  </a:lnTo>
                  <a:lnTo>
                    <a:pt x="9930" y="167"/>
                  </a:lnTo>
                  <a:cubicBezTo>
                    <a:pt x="9930" y="83"/>
                    <a:pt x="9859" y="0"/>
                    <a:pt x="976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3544417" y="2427549"/>
              <a:ext cx="339568" cy="205415"/>
            </a:xfrm>
            <a:custGeom>
              <a:rect b="b" l="l" r="r" t="t"/>
              <a:pathLst>
                <a:path extrusionOk="0" h="6454" w="10669">
                  <a:moveTo>
                    <a:pt x="10157" y="0"/>
                  </a:moveTo>
                  <a:cubicBezTo>
                    <a:pt x="10125" y="0"/>
                    <a:pt x="10093" y="4"/>
                    <a:pt x="10061" y="12"/>
                  </a:cubicBezTo>
                  <a:lnTo>
                    <a:pt x="8656" y="191"/>
                  </a:lnTo>
                  <a:cubicBezTo>
                    <a:pt x="8382" y="214"/>
                    <a:pt x="8180" y="488"/>
                    <a:pt x="8216" y="762"/>
                  </a:cubicBezTo>
                  <a:cubicBezTo>
                    <a:pt x="8238" y="1032"/>
                    <a:pt x="8483" y="1217"/>
                    <a:pt x="8751" y="1217"/>
                  </a:cubicBezTo>
                  <a:cubicBezTo>
                    <a:pt x="8767" y="1217"/>
                    <a:pt x="8783" y="1216"/>
                    <a:pt x="8799" y="1215"/>
                  </a:cubicBezTo>
                  <a:lnTo>
                    <a:pt x="8906" y="1203"/>
                  </a:lnTo>
                  <a:lnTo>
                    <a:pt x="8906" y="1203"/>
                  </a:lnTo>
                  <a:cubicBezTo>
                    <a:pt x="7204" y="3191"/>
                    <a:pt x="5156" y="4215"/>
                    <a:pt x="3715" y="4727"/>
                  </a:cubicBezTo>
                  <a:cubicBezTo>
                    <a:pt x="1917" y="5370"/>
                    <a:pt x="524" y="5429"/>
                    <a:pt x="500" y="5429"/>
                  </a:cubicBezTo>
                  <a:cubicBezTo>
                    <a:pt x="227" y="5441"/>
                    <a:pt x="0" y="5679"/>
                    <a:pt x="12" y="5965"/>
                  </a:cubicBezTo>
                  <a:cubicBezTo>
                    <a:pt x="24" y="6239"/>
                    <a:pt x="250" y="6453"/>
                    <a:pt x="524" y="6453"/>
                  </a:cubicBezTo>
                  <a:lnTo>
                    <a:pt x="536" y="6453"/>
                  </a:lnTo>
                  <a:cubicBezTo>
                    <a:pt x="596" y="6453"/>
                    <a:pt x="2084" y="6394"/>
                    <a:pt x="4037" y="5703"/>
                  </a:cubicBezTo>
                  <a:cubicBezTo>
                    <a:pt x="5132" y="5322"/>
                    <a:pt x="6156" y="4798"/>
                    <a:pt x="7096" y="4167"/>
                  </a:cubicBezTo>
                  <a:cubicBezTo>
                    <a:pt x="7168" y="4120"/>
                    <a:pt x="7192" y="4013"/>
                    <a:pt x="7144" y="3941"/>
                  </a:cubicBezTo>
                  <a:cubicBezTo>
                    <a:pt x="7113" y="3895"/>
                    <a:pt x="7058" y="3869"/>
                    <a:pt x="7003" y="3869"/>
                  </a:cubicBezTo>
                  <a:cubicBezTo>
                    <a:pt x="6973" y="3869"/>
                    <a:pt x="6943" y="3877"/>
                    <a:pt x="6918" y="3893"/>
                  </a:cubicBezTo>
                  <a:cubicBezTo>
                    <a:pt x="5989" y="4513"/>
                    <a:pt x="5001" y="5025"/>
                    <a:pt x="3929" y="5394"/>
                  </a:cubicBezTo>
                  <a:cubicBezTo>
                    <a:pt x="2024" y="6084"/>
                    <a:pt x="596" y="6120"/>
                    <a:pt x="536" y="6120"/>
                  </a:cubicBezTo>
                  <a:cubicBezTo>
                    <a:pt x="429" y="6120"/>
                    <a:pt x="358" y="6049"/>
                    <a:pt x="358" y="5953"/>
                  </a:cubicBezTo>
                  <a:cubicBezTo>
                    <a:pt x="358" y="5846"/>
                    <a:pt x="429" y="5751"/>
                    <a:pt x="536" y="5751"/>
                  </a:cubicBezTo>
                  <a:cubicBezTo>
                    <a:pt x="548" y="5751"/>
                    <a:pt x="1989" y="5691"/>
                    <a:pt x="3834" y="5036"/>
                  </a:cubicBezTo>
                  <a:cubicBezTo>
                    <a:pt x="5406" y="4489"/>
                    <a:pt x="7632" y="3346"/>
                    <a:pt x="9454" y="1084"/>
                  </a:cubicBezTo>
                  <a:cubicBezTo>
                    <a:pt x="9534" y="969"/>
                    <a:pt x="9459" y="809"/>
                    <a:pt x="9315" y="809"/>
                  </a:cubicBezTo>
                  <a:cubicBezTo>
                    <a:pt x="9310" y="809"/>
                    <a:pt x="9304" y="809"/>
                    <a:pt x="9299" y="810"/>
                  </a:cubicBezTo>
                  <a:lnTo>
                    <a:pt x="8775" y="869"/>
                  </a:lnTo>
                  <a:cubicBezTo>
                    <a:pt x="8768" y="870"/>
                    <a:pt x="8761" y="871"/>
                    <a:pt x="8754" y="871"/>
                  </a:cubicBezTo>
                  <a:cubicBezTo>
                    <a:pt x="8676" y="871"/>
                    <a:pt x="8595" y="815"/>
                    <a:pt x="8573" y="738"/>
                  </a:cubicBezTo>
                  <a:cubicBezTo>
                    <a:pt x="8537" y="631"/>
                    <a:pt x="8620" y="512"/>
                    <a:pt x="8740" y="500"/>
                  </a:cubicBezTo>
                  <a:lnTo>
                    <a:pt x="10133" y="322"/>
                  </a:lnTo>
                  <a:cubicBezTo>
                    <a:pt x="10139" y="321"/>
                    <a:pt x="10146" y="320"/>
                    <a:pt x="10153" y="320"/>
                  </a:cubicBezTo>
                  <a:cubicBezTo>
                    <a:pt x="10253" y="320"/>
                    <a:pt x="10347" y="400"/>
                    <a:pt x="10347" y="500"/>
                  </a:cubicBezTo>
                  <a:lnTo>
                    <a:pt x="10347" y="1893"/>
                  </a:lnTo>
                  <a:cubicBezTo>
                    <a:pt x="10347" y="2000"/>
                    <a:pt x="10252" y="2072"/>
                    <a:pt x="10168" y="2072"/>
                  </a:cubicBezTo>
                  <a:cubicBezTo>
                    <a:pt x="10073" y="2072"/>
                    <a:pt x="9990" y="1988"/>
                    <a:pt x="9990" y="1893"/>
                  </a:cubicBezTo>
                  <a:lnTo>
                    <a:pt x="9990" y="1477"/>
                  </a:lnTo>
                  <a:cubicBezTo>
                    <a:pt x="9990" y="1417"/>
                    <a:pt x="9942" y="1346"/>
                    <a:pt x="9883" y="1334"/>
                  </a:cubicBezTo>
                  <a:cubicBezTo>
                    <a:pt x="9866" y="1324"/>
                    <a:pt x="9848" y="1319"/>
                    <a:pt x="9830" y="1319"/>
                  </a:cubicBezTo>
                  <a:cubicBezTo>
                    <a:pt x="9784" y="1319"/>
                    <a:pt x="9738" y="1347"/>
                    <a:pt x="9704" y="1381"/>
                  </a:cubicBezTo>
                  <a:cubicBezTo>
                    <a:pt x="9085" y="2119"/>
                    <a:pt x="8394" y="2810"/>
                    <a:pt x="7632" y="3382"/>
                  </a:cubicBezTo>
                  <a:cubicBezTo>
                    <a:pt x="7561" y="3441"/>
                    <a:pt x="7537" y="3548"/>
                    <a:pt x="7597" y="3608"/>
                  </a:cubicBezTo>
                  <a:cubicBezTo>
                    <a:pt x="7635" y="3646"/>
                    <a:pt x="7692" y="3674"/>
                    <a:pt x="7744" y="3674"/>
                  </a:cubicBezTo>
                  <a:cubicBezTo>
                    <a:pt x="7773" y="3674"/>
                    <a:pt x="7801" y="3665"/>
                    <a:pt x="7823" y="3643"/>
                  </a:cubicBezTo>
                  <a:cubicBezTo>
                    <a:pt x="8489" y="3131"/>
                    <a:pt x="9109" y="2548"/>
                    <a:pt x="9656" y="1917"/>
                  </a:cubicBezTo>
                  <a:cubicBezTo>
                    <a:pt x="9668" y="2179"/>
                    <a:pt x="9894" y="2405"/>
                    <a:pt x="10156" y="2405"/>
                  </a:cubicBezTo>
                  <a:cubicBezTo>
                    <a:pt x="10442" y="2405"/>
                    <a:pt x="10668" y="2179"/>
                    <a:pt x="10668" y="1893"/>
                  </a:cubicBezTo>
                  <a:lnTo>
                    <a:pt x="10668" y="500"/>
                  </a:lnTo>
                  <a:cubicBezTo>
                    <a:pt x="10621" y="369"/>
                    <a:pt x="10561" y="238"/>
                    <a:pt x="10466" y="131"/>
                  </a:cubicBezTo>
                  <a:cubicBezTo>
                    <a:pt x="10382" y="48"/>
                    <a:pt x="10270" y="0"/>
                    <a:pt x="101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2"/>
          <p:cNvSpPr txBox="1"/>
          <p:nvPr/>
        </p:nvSpPr>
        <p:spPr>
          <a:xfrm>
            <a:off x="1796825" y="2161463"/>
            <a:ext cx="12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Objective</a:t>
            </a:r>
            <a:endParaRPr b="1" sz="1600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0" name="Google Shape;240;p22"/>
          <p:cNvSpPr txBox="1"/>
          <p:nvPr/>
        </p:nvSpPr>
        <p:spPr>
          <a:xfrm>
            <a:off x="3743250" y="2161475"/>
            <a:ext cx="165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Methodology</a:t>
            </a:r>
            <a:endParaRPr b="1" sz="1600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5970075" y="2161463"/>
            <a:ext cx="122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sz="1600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Benefit</a:t>
            </a:r>
            <a:endParaRPr b="1" sz="1600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3629250" y="2561663"/>
            <a:ext cx="1922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Using </a:t>
            </a:r>
            <a:r>
              <a:rPr lang="id" u="sng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regression</a:t>
            </a: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 model to predict the hours meter 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619825" y="2561663"/>
            <a:ext cx="1922100" cy="10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Maximizing MTBF value to minimize cost efficiency risk for the business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44" name="Google Shape;244;p22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The prediction </a:t>
            </a:r>
            <a:r>
              <a:rPr lang="id">
                <a:solidFill>
                  <a:srgbClr val="1D7E74"/>
                </a:solidFill>
              </a:rPr>
              <a:t>overview</a:t>
            </a:r>
            <a:endParaRPr>
              <a:solidFill>
                <a:srgbClr val="1D7E74"/>
              </a:solidFill>
            </a:endParaRPr>
          </a:p>
        </p:txBody>
      </p:sp>
      <p:sp>
        <p:nvSpPr>
          <p:cNvPr id="245" name="Google Shape;24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3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51" name="Google Shape;251;p23"/>
          <p:cNvGraphicFramePr/>
          <p:nvPr/>
        </p:nvGraphicFramePr>
        <p:xfrm>
          <a:off x="1323975" y="18362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{12A1840E-EAAE-49C9-A86A-454A68AC7FC8}</a:tableStyleId>
              </a:tblPr>
              <a:tblGrid>
                <a:gridCol w="2165350"/>
                <a:gridCol w="2165350"/>
                <a:gridCol w="2165350"/>
              </a:tblGrid>
              <a:tr h="370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1</a:t>
                      </a:r>
                      <a:endParaRPr b="1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2</a:t>
                      </a:r>
                      <a:endParaRPr b="1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rgbClr val="FFFFFF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3</a:t>
                      </a:r>
                      <a:endParaRPr b="1">
                        <a:solidFill>
                          <a:srgbClr val="FFFFFF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</a:tr>
              <a:tr h="191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Differential Rear</a:t>
                      </a:r>
                      <a:r>
                        <a:rPr lang="id" sz="1200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, </a:t>
                      </a:r>
                      <a:r>
                        <a:rPr lang="id" sz="1200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Final Drive Rear Left</a:t>
                      </a:r>
                      <a:endParaRPr sz="1200"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Engine, Hydraulic System, Steering System, Torque Converter Housing, Torque Converter Divider, Transfer Gears, Transmission, Transmission Power Shift, Wheel Bearings Front Left, Wheel Bearings Front Right</a:t>
                      </a:r>
                      <a:endParaRPr sz="1200"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200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Final Drive Left, Final Drive Rear Right</a:t>
                      </a:r>
                      <a:endParaRPr sz="1200"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2" name="Google Shape;252;p23"/>
          <p:cNvSpPr txBox="1"/>
          <p:nvPr>
            <p:ph type="title"/>
          </p:nvPr>
        </p:nvSpPr>
        <p:spPr>
          <a:xfrm>
            <a:off x="292900" y="445025"/>
            <a:ext cx="699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020"/>
              <a:t>M</a:t>
            </a:r>
            <a:r>
              <a:rPr lang="id" sz="2020"/>
              <a:t>achine components are being </a:t>
            </a:r>
            <a:r>
              <a:rPr lang="id" sz="2020">
                <a:solidFill>
                  <a:srgbClr val="1D7E74"/>
                </a:solidFill>
              </a:rPr>
              <a:t>g</a:t>
            </a:r>
            <a:r>
              <a:rPr lang="id" sz="2020">
                <a:solidFill>
                  <a:srgbClr val="1D7E74"/>
                </a:solidFill>
              </a:rPr>
              <a:t>rouped into three groups</a:t>
            </a:r>
            <a:endParaRPr sz="2020">
              <a:solidFill>
                <a:srgbClr val="1D7E74"/>
              </a:solidFill>
            </a:endParaRPr>
          </a:p>
        </p:txBody>
      </p:sp>
      <p:sp>
        <p:nvSpPr>
          <p:cNvPr id="253" name="Google Shape;25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54" name="Google Shape;254;p23"/>
          <p:cNvSpPr txBox="1"/>
          <p:nvPr/>
        </p:nvSpPr>
        <p:spPr>
          <a:xfrm>
            <a:off x="330175" y="1203388"/>
            <a:ext cx="80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  <a:highlight>
                  <a:schemeClr val="lt1"/>
                </a:highlight>
                <a:latin typeface="Plus Jakarta Sans"/>
                <a:ea typeface="Plus Jakarta Sans"/>
                <a:cs typeface="Plus Jakarta Sans"/>
                <a:sym typeface="Plus Jakarta Sans"/>
              </a:rPr>
              <a:t>In order to create better performance, because there were differences on each component mineral content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4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0" name="Google Shape;260;p24"/>
          <p:cNvGraphicFramePr/>
          <p:nvPr/>
        </p:nvGraphicFramePr>
        <p:xfrm>
          <a:off x="874750" y="18532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{12A1840E-EAAE-49C9-A86A-454A68AC7FC8}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50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0 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1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2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</a:tr>
              <a:tr h="50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Model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XGBoost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Random Forest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XGBoost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Estimators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200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200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Depth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1" name="Google Shape;2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62" name="Google Shape;262;p24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000"/>
              <a:t>There were differences related to </a:t>
            </a:r>
            <a:r>
              <a:rPr lang="id" sz="2000">
                <a:solidFill>
                  <a:srgbClr val="1D7E74"/>
                </a:solidFill>
              </a:rPr>
              <a:t>m</a:t>
            </a:r>
            <a:r>
              <a:rPr lang="id" sz="2000">
                <a:solidFill>
                  <a:srgbClr val="1D7E74"/>
                </a:solidFill>
              </a:rPr>
              <a:t>odel specification </a:t>
            </a:r>
            <a:endParaRPr sz="2000">
              <a:solidFill>
                <a:srgbClr val="1D7E74"/>
              </a:solidFill>
            </a:endParaRPr>
          </a:p>
        </p:txBody>
      </p:sp>
      <p:sp>
        <p:nvSpPr>
          <p:cNvPr id="263" name="Google Shape;263;p24"/>
          <p:cNvSpPr txBox="1"/>
          <p:nvPr/>
        </p:nvSpPr>
        <p:spPr>
          <a:xfrm>
            <a:off x="330175" y="1203388"/>
            <a:ext cx="80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  <a:highlight>
                  <a:schemeClr val="lt1"/>
                </a:highlight>
                <a:latin typeface="Plus Jakarta Sans"/>
                <a:ea typeface="Plus Jakarta Sans"/>
                <a:cs typeface="Plus Jakarta Sans"/>
                <a:sym typeface="Plus Jakarta Sans"/>
              </a:rPr>
              <a:t>Every group have it’s own model specification to gain the best performance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69" name="Google Shape;269;p25"/>
          <p:cNvGraphicFramePr/>
          <p:nvPr/>
        </p:nvGraphicFramePr>
        <p:xfrm>
          <a:off x="527050" y="153641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{12A1840E-EAAE-49C9-A86A-454A68AC7FC8}</a:tableStyleId>
              </a:tblPr>
              <a:tblGrid>
                <a:gridCol w="1918550"/>
                <a:gridCol w="1918550"/>
                <a:gridCol w="1918550"/>
                <a:gridCol w="1918550"/>
              </a:tblGrid>
              <a:tr h="609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Evaluation</a:t>
                      </a:r>
                      <a:b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</a:b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Metrics</a:t>
                      </a: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 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0 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1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Group 2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</a:tr>
              <a:tr h="59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RMSE</a:t>
                      </a:r>
                      <a:endParaRPr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3377.60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5721.59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482.94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6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MAE</a:t>
                      </a:r>
                      <a:endParaRPr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F887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1506.46</a:t>
                      </a:r>
                      <a:endParaRPr>
                        <a:highlight>
                          <a:schemeClr val="accent3"/>
                        </a:highlight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4684.01</a:t>
                      </a:r>
                      <a:endParaRPr>
                        <a:highlight>
                          <a:schemeClr val="accent3"/>
                        </a:highlight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solidFill>
                            <a:schemeClr val="dk1"/>
                          </a:solidFill>
                          <a:highlight>
                            <a:schemeClr val="accent3"/>
                          </a:highlight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362.98</a:t>
                      </a:r>
                      <a:endParaRPr>
                        <a:highlight>
                          <a:schemeClr val="accent3"/>
                        </a:highlight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68575" marB="68575" marR="68575" marL="6857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70" name="Google Shape;27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71" name="Google Shape;271;p25"/>
          <p:cNvSpPr txBox="1"/>
          <p:nvPr>
            <p:ph type="title"/>
          </p:nvPr>
        </p:nvSpPr>
        <p:spPr>
          <a:xfrm>
            <a:off x="311700" y="445025"/>
            <a:ext cx="81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2000">
                <a:solidFill>
                  <a:srgbClr val="1D7E74"/>
                </a:solidFill>
              </a:rPr>
              <a:t>Model </a:t>
            </a:r>
            <a:r>
              <a:rPr lang="id" sz="2000">
                <a:solidFill>
                  <a:srgbClr val="1D7E74"/>
                </a:solidFill>
              </a:rPr>
              <a:t>performance</a:t>
            </a:r>
            <a:r>
              <a:rPr lang="id" sz="2000">
                <a:solidFill>
                  <a:srgbClr val="1D7E74"/>
                </a:solidFill>
              </a:rPr>
              <a:t> </a:t>
            </a:r>
            <a:r>
              <a:rPr lang="id" sz="2000"/>
              <a:t>were being very accurate on Group 0 &amp; 2, but have bigger loss on Group 1</a:t>
            </a:r>
            <a:endParaRPr sz="2000"/>
          </a:p>
        </p:txBody>
      </p:sp>
      <p:sp>
        <p:nvSpPr>
          <p:cNvPr id="272" name="Google Shape;272;p25"/>
          <p:cNvSpPr txBox="1"/>
          <p:nvPr/>
        </p:nvSpPr>
        <p:spPr>
          <a:xfrm>
            <a:off x="527050" y="4103350"/>
            <a:ext cx="295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0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Click </a:t>
            </a:r>
            <a:r>
              <a:rPr lang="id" sz="10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id" sz="1000" u="sng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here</a:t>
            </a:r>
            <a:r>
              <a:rPr lang="id" sz="1000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 </a:t>
            </a:r>
            <a:r>
              <a:rPr lang="id" sz="1000">
                <a:solidFill>
                  <a:schemeClr val="dk2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to see the details</a:t>
            </a:r>
            <a:endParaRPr sz="1000">
              <a:solidFill>
                <a:schemeClr val="dk2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273" name="Google Shape;273;p25"/>
          <p:cNvSpPr txBox="1"/>
          <p:nvPr/>
        </p:nvSpPr>
        <p:spPr>
          <a:xfrm>
            <a:off x="527050" y="3459950"/>
            <a:ext cx="2959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RMSE	: Root Mean Squared Error</a:t>
            </a:r>
            <a:endParaRPr sz="1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MAE	: Mean Absolute Error</a:t>
            </a:r>
            <a:endParaRPr sz="11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6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80" name="Google Shape;280;p26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d" sz="1920"/>
              <a:t>There were </a:t>
            </a:r>
            <a:r>
              <a:rPr lang="id" sz="1920">
                <a:solidFill>
                  <a:srgbClr val="1D7E74"/>
                </a:solidFill>
              </a:rPr>
              <a:t>differences </a:t>
            </a:r>
            <a:r>
              <a:rPr lang="id" sz="1920"/>
              <a:t>in </a:t>
            </a:r>
            <a:r>
              <a:rPr lang="id" sz="1920">
                <a:solidFill>
                  <a:srgbClr val="1F887E"/>
                </a:solidFill>
              </a:rPr>
              <a:t>top-3 most </a:t>
            </a:r>
            <a:r>
              <a:rPr lang="id" sz="1920">
                <a:solidFill>
                  <a:srgbClr val="1F887E"/>
                </a:solidFill>
              </a:rPr>
              <a:t>influential</a:t>
            </a:r>
            <a:r>
              <a:rPr lang="id" sz="1920">
                <a:solidFill>
                  <a:srgbClr val="1F887E"/>
                </a:solidFill>
              </a:rPr>
              <a:t> metal</a:t>
            </a:r>
            <a:r>
              <a:rPr lang="id" sz="1920"/>
              <a:t> on each group</a:t>
            </a:r>
            <a:endParaRPr sz="1920"/>
          </a:p>
        </p:txBody>
      </p:sp>
      <p:pic>
        <p:nvPicPr>
          <p:cNvPr id="281" name="Google Shape;281;p26"/>
          <p:cNvPicPr preferRelativeResize="0"/>
          <p:nvPr/>
        </p:nvPicPr>
        <p:blipFill rotWithShape="1">
          <a:blip r:embed="rId3">
            <a:alphaModFix/>
          </a:blip>
          <a:srcRect b="6088" l="0" r="0" t="7420"/>
          <a:stretch/>
        </p:blipFill>
        <p:spPr>
          <a:xfrm>
            <a:off x="1383150" y="1666800"/>
            <a:ext cx="6377700" cy="294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6"/>
          <p:cNvSpPr txBox="1"/>
          <p:nvPr/>
        </p:nvSpPr>
        <p:spPr>
          <a:xfrm>
            <a:off x="330175" y="1203388"/>
            <a:ext cx="808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200">
                <a:solidFill>
                  <a:schemeClr val="dk2"/>
                </a:solidFill>
                <a:highlight>
                  <a:schemeClr val="lt1"/>
                </a:highlight>
                <a:latin typeface="Plus Jakarta Sans"/>
                <a:ea typeface="Plus Jakarta Sans"/>
                <a:cs typeface="Plus Jakarta Sans"/>
                <a:sym typeface="Plus Jakarta Sans"/>
              </a:rPr>
              <a:t>V100 and Si are dominantly giving the effects in the three groups</a:t>
            </a:r>
            <a:endParaRPr sz="1200">
              <a:solidFill>
                <a:schemeClr val="dk2"/>
              </a:solidFill>
              <a:highlight>
                <a:schemeClr val="lt1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89" name="Google Shape;289;p27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1D7E74"/>
                </a:solidFill>
              </a:rPr>
              <a:t>Interpretability</a:t>
            </a:r>
            <a:r>
              <a:rPr lang="id"/>
              <a:t> - Group 0</a:t>
            </a:r>
            <a:endParaRPr/>
          </a:p>
        </p:txBody>
      </p:sp>
      <p:sp>
        <p:nvSpPr>
          <p:cNvPr id="290" name="Google Shape;290;p27"/>
          <p:cNvSpPr txBox="1"/>
          <p:nvPr/>
        </p:nvSpPr>
        <p:spPr>
          <a:xfrm>
            <a:off x="5670525" y="648425"/>
            <a:ext cx="34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E9E9E"/>
              </a:solidFill>
              <a:highlight>
                <a:schemeClr val="lt1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291" name="Google Shape;2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00" y="1344800"/>
            <a:ext cx="4656250" cy="30498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7"/>
          <p:cNvSpPr txBox="1"/>
          <p:nvPr/>
        </p:nvSpPr>
        <p:spPr>
          <a:xfrm>
            <a:off x="5596625" y="1779775"/>
            <a:ext cx="287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Insight:</a:t>
            </a:r>
            <a:endParaRPr b="1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High amount V100 content in oil can reduce oil meter +/- 12.500. Meanwhile, low amount V100 content can increase oil meter 2500 - 5000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99" name="Google Shape;299;p28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1D7E74"/>
                </a:solidFill>
              </a:rPr>
              <a:t>Interpretability</a:t>
            </a:r>
            <a:r>
              <a:rPr lang="id"/>
              <a:t> - Group 1</a:t>
            </a:r>
            <a:endParaRPr/>
          </a:p>
        </p:txBody>
      </p:sp>
      <p:sp>
        <p:nvSpPr>
          <p:cNvPr id="300" name="Google Shape;300;p28"/>
          <p:cNvSpPr txBox="1"/>
          <p:nvPr/>
        </p:nvSpPr>
        <p:spPr>
          <a:xfrm>
            <a:off x="5670525" y="648425"/>
            <a:ext cx="34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E9E9E"/>
              </a:solidFill>
              <a:highlight>
                <a:schemeClr val="lt1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01" name="Google Shape;301;p28"/>
          <p:cNvSpPr txBox="1"/>
          <p:nvPr/>
        </p:nvSpPr>
        <p:spPr>
          <a:xfrm>
            <a:off x="5596625" y="1779775"/>
            <a:ext cx="287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Insight:</a:t>
            </a:r>
            <a:endParaRPr b="1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Low </a:t>
            </a: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amount </a:t>
            </a: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V100 content in oil can reduce oil meter 4000 - 8000. Meanwhile, high amount V100 content can increase oil meter 4000 - 6000 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02" name="Google Shape;3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75" y="1271800"/>
            <a:ext cx="4656250" cy="30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1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Meet our </a:t>
            </a:r>
            <a:r>
              <a:rPr lang="id">
                <a:solidFill>
                  <a:srgbClr val="1D7E74"/>
                </a:solidFill>
              </a:rPr>
              <a:t>t</a:t>
            </a:r>
            <a:r>
              <a:rPr lang="id">
                <a:solidFill>
                  <a:srgbClr val="1D7E74"/>
                </a:solidFill>
              </a:rPr>
              <a:t>eam</a:t>
            </a:r>
            <a:endParaRPr>
              <a:solidFill>
                <a:srgbClr val="1D7E74"/>
              </a:solidFill>
            </a:endParaRPr>
          </a:p>
        </p:txBody>
      </p:sp>
      <p:sp>
        <p:nvSpPr>
          <p:cNvPr id="68" name="Google Shape;68;p11"/>
          <p:cNvSpPr txBox="1"/>
          <p:nvPr/>
        </p:nvSpPr>
        <p:spPr>
          <a:xfrm>
            <a:off x="402863" y="2507231"/>
            <a:ext cx="1290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000" u="none" cap="none" strike="noStrike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Ayub Indra</a:t>
            </a:r>
            <a:br>
              <a:rPr i="0" lang="id" sz="1000" u="none" cap="none" strike="noStrike">
                <a:solidFill>
                  <a:srgbClr val="1B1468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Analyst</a:t>
            </a:r>
            <a:endParaRPr i="0" sz="10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436423" y="1253309"/>
            <a:ext cx="1221300" cy="12081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1827593" y="2194215"/>
            <a:ext cx="1221300" cy="12081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1"/>
          <p:cNvSpPr/>
          <p:nvPr/>
        </p:nvSpPr>
        <p:spPr>
          <a:xfrm>
            <a:off x="3218746" y="1253309"/>
            <a:ext cx="1221300" cy="12081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1"/>
          <p:cNvSpPr/>
          <p:nvPr/>
        </p:nvSpPr>
        <p:spPr>
          <a:xfrm>
            <a:off x="4575997" y="2194215"/>
            <a:ext cx="1221300" cy="12081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1"/>
          <p:cNvSpPr/>
          <p:nvPr/>
        </p:nvSpPr>
        <p:spPr>
          <a:xfrm>
            <a:off x="6001069" y="1253309"/>
            <a:ext cx="1221300" cy="12081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1"/>
          <p:cNvSpPr/>
          <p:nvPr/>
        </p:nvSpPr>
        <p:spPr>
          <a:xfrm>
            <a:off x="7426157" y="2194215"/>
            <a:ext cx="1221300" cy="1208100"/>
          </a:xfrm>
          <a:prstGeom prst="ellipse">
            <a:avLst/>
          </a:prstGeom>
          <a:solidFill>
            <a:srgbClr val="E7E6E6"/>
          </a:solidFill>
          <a:ln cap="flat" cmpd="sng" w="952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1"/>
          <p:cNvSpPr txBox="1"/>
          <p:nvPr/>
        </p:nvSpPr>
        <p:spPr>
          <a:xfrm>
            <a:off x="1794031" y="3467517"/>
            <a:ext cx="1290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000" u="none" cap="none" strike="noStrike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Ilham Kurniawan</a:t>
            </a:r>
            <a:br>
              <a:rPr i="0" lang="id" sz="1000" u="none" cap="none" strike="noStrike">
                <a:solidFill>
                  <a:srgbClr val="1B1468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Analyst</a:t>
            </a:r>
            <a:endParaRPr i="0" sz="10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6" name="Google Shape;76;p11"/>
          <p:cNvSpPr txBox="1"/>
          <p:nvPr/>
        </p:nvSpPr>
        <p:spPr>
          <a:xfrm>
            <a:off x="3185199" y="2507231"/>
            <a:ext cx="1290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000" u="none" cap="none" strike="noStrike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Diana Afiifah</a:t>
            </a:r>
            <a:br>
              <a:rPr i="0" lang="id" sz="1000" u="none" cap="none" strike="noStrike">
                <a:solidFill>
                  <a:srgbClr val="1B1468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Analyst</a:t>
            </a:r>
            <a:endParaRPr i="0" sz="10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7" name="Google Shape;77;p11"/>
          <p:cNvSpPr txBox="1"/>
          <p:nvPr/>
        </p:nvSpPr>
        <p:spPr>
          <a:xfrm>
            <a:off x="4542423" y="3467517"/>
            <a:ext cx="1290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000" u="none" cap="none" strike="noStrike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Luthfi M. Irsyad</a:t>
            </a:r>
            <a:br>
              <a:rPr i="0" lang="id" sz="1000" u="none" cap="none" strike="noStrike">
                <a:solidFill>
                  <a:srgbClr val="1B1468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Engineer</a:t>
            </a:r>
            <a:endParaRPr i="0" sz="10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5967501" y="2507231"/>
            <a:ext cx="1290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000" u="none" cap="none" strike="noStrike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Ichfan Kurniawan</a:t>
            </a:r>
            <a:br>
              <a:rPr i="0" lang="id" sz="1000" u="none" cap="none" strike="noStrike">
                <a:solidFill>
                  <a:srgbClr val="1B1468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Engineer</a:t>
            </a:r>
            <a:endParaRPr i="0" sz="10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7305449" y="3467525"/>
            <a:ext cx="14658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id" sz="1000" u="none" cap="none" strike="noStrike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Gibran Brahmanta</a:t>
            </a:r>
            <a:br>
              <a:rPr i="0" lang="id" sz="1000" u="none" cap="none" strike="noStrike">
                <a:solidFill>
                  <a:srgbClr val="1B1468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</a:br>
            <a:r>
              <a:rPr i="0" lang="id" sz="1000" u="none" cap="none" strike="noStrike">
                <a:solidFill>
                  <a:srgbClr val="000000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Data Scientist</a:t>
            </a:r>
            <a:endParaRPr i="0" sz="1000" u="none" cap="none" strike="noStrike">
              <a:solidFill>
                <a:srgbClr val="000000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95" y="1252775"/>
            <a:ext cx="1224600" cy="120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0" l="16424" r="16424" t="0"/>
          <a:stretch/>
        </p:blipFill>
        <p:spPr>
          <a:xfrm>
            <a:off x="7426048" y="2193669"/>
            <a:ext cx="1224600" cy="1208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7564" y="2193454"/>
            <a:ext cx="1221300" cy="1208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3" name="Google Shape;83;p11"/>
          <p:cNvPicPr preferRelativeResize="0"/>
          <p:nvPr/>
        </p:nvPicPr>
        <p:blipFill rotWithShape="1">
          <a:blip r:embed="rId6">
            <a:alphaModFix/>
          </a:blip>
          <a:srcRect b="58252" l="44114" r="30319" t="7665"/>
          <a:stretch/>
        </p:blipFill>
        <p:spPr>
          <a:xfrm>
            <a:off x="3223418" y="1253313"/>
            <a:ext cx="1214400" cy="12081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84" name="Google Shape;84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6387" y="2194740"/>
            <a:ext cx="1210800" cy="1204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5" name="Google Shape;85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06221" y="1253845"/>
            <a:ext cx="1210800" cy="120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9"/>
          <p:cNvSpPr txBox="1"/>
          <p:nvPr/>
        </p:nvSpPr>
        <p:spPr>
          <a:xfrm>
            <a:off x="292894" y="828675"/>
            <a:ext cx="84027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09" name="Google Shape;309;p29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1D7E74"/>
                </a:solidFill>
              </a:rPr>
              <a:t>Interpretability</a:t>
            </a:r>
            <a:r>
              <a:rPr lang="id"/>
              <a:t> - Group 2</a:t>
            </a:r>
            <a:endParaRPr/>
          </a:p>
        </p:txBody>
      </p:sp>
      <p:sp>
        <p:nvSpPr>
          <p:cNvPr id="310" name="Google Shape;310;p29"/>
          <p:cNvSpPr txBox="1"/>
          <p:nvPr/>
        </p:nvSpPr>
        <p:spPr>
          <a:xfrm>
            <a:off x="5670525" y="648425"/>
            <a:ext cx="340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E9E9E"/>
              </a:solidFill>
              <a:highlight>
                <a:schemeClr val="lt1"/>
              </a:highlight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5596625" y="1779775"/>
            <a:ext cx="287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d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Key Insight:</a:t>
            </a:r>
            <a:endParaRPr b="1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High amount V100 content in oil can reduce oil meter &gt;10000. Meanwhile, low amount V100 content can increase oil meter &gt;= 5000</a:t>
            </a:r>
            <a:endParaRPr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774" y="1284701"/>
            <a:ext cx="4518775" cy="30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/>
          <p:nvPr/>
        </p:nvSpPr>
        <p:spPr>
          <a:xfrm>
            <a:off x="484225" y="4401625"/>
            <a:ext cx="2257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5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Source: Page 1: Breakdown Summary</a:t>
            </a:r>
            <a:endParaRPr sz="500">
              <a:solidFill>
                <a:srgbClr val="999999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18" name="Google Shape;318;p30"/>
          <p:cNvSpPr txBox="1"/>
          <p:nvPr/>
        </p:nvSpPr>
        <p:spPr>
          <a:xfrm>
            <a:off x="491250" y="494525"/>
            <a:ext cx="816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id" sz="2100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Time to demo with </a:t>
            </a:r>
            <a:r>
              <a:rPr b="1" lang="id" sz="2100" u="sng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dashboard</a:t>
            </a:r>
            <a:endParaRPr b="1" sz="2100" u="sng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19" name="Google Shape;3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20" name="Google Shape;320;p30"/>
          <p:cNvPicPr preferRelativeResize="0"/>
          <p:nvPr/>
        </p:nvPicPr>
        <p:blipFill rotWithShape="1">
          <a:blip r:embed="rId4">
            <a:alphaModFix/>
          </a:blip>
          <a:srcRect b="21703" l="0" r="0" t="0"/>
          <a:stretch/>
        </p:blipFill>
        <p:spPr>
          <a:xfrm>
            <a:off x="552925" y="1002425"/>
            <a:ext cx="7612385" cy="339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What’s </a:t>
            </a:r>
            <a:r>
              <a:rPr lang="id">
                <a:solidFill>
                  <a:srgbClr val="1D7E74"/>
                </a:solidFill>
              </a:rPr>
              <a:t>next?</a:t>
            </a:r>
            <a:endParaRPr>
              <a:solidFill>
                <a:srgbClr val="1D7E74"/>
              </a:solidFill>
            </a:endParaRPr>
          </a:p>
        </p:txBody>
      </p:sp>
      <p:grpSp>
        <p:nvGrpSpPr>
          <p:cNvPr id="326" name="Google Shape;326;p31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327" name="Google Shape;327;p31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2023 - Q2</a:t>
              </a:r>
              <a:endParaRPr b="1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28" name="Google Shape;328;p31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standardization for data input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Implement data pipeline on higher level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Doing research related to current machine health prediction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grpSp>
        <p:nvGrpSpPr>
          <p:cNvPr id="329" name="Google Shape;329;p31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330" name="Google Shape;330;p31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2023 - Q3</a:t>
              </a:r>
              <a:endParaRPr b="1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1" name="Google Shape;331;p31"/>
            <p:cNvSpPr txBox="1"/>
            <p:nvPr/>
          </p:nvSpPr>
          <p:spPr>
            <a:xfrm>
              <a:off x="2512202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Exploratory Data Analysis for modeling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Modeling for all of machine types (Not only EGI 12)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Creating dashboard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Maintain and improve data pipeline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grpSp>
        <p:nvGrpSpPr>
          <p:cNvPr id="332" name="Google Shape;332;p31"/>
          <p:cNvGrpSpPr/>
          <p:nvPr/>
        </p:nvGrpSpPr>
        <p:grpSpPr>
          <a:xfrm>
            <a:off x="4329974" y="1189775"/>
            <a:ext cx="2541300" cy="3483050"/>
            <a:chOff x="4329974" y="1189775"/>
            <a:chExt cx="2541300" cy="3483050"/>
          </a:xfrm>
        </p:grpSpPr>
        <p:sp>
          <p:nvSpPr>
            <p:cNvPr id="333" name="Google Shape;333;p31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2023 - Q4</a:t>
              </a:r>
              <a:endParaRPr b="1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4" name="Google Shape;334;p31"/>
            <p:cNvSpPr txBox="1"/>
            <p:nvPr/>
          </p:nvSpPr>
          <p:spPr>
            <a:xfrm>
              <a:off x="4613553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Create machine learning infrastructure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Machine learning model deployment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Add model result into dashboard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Maintain and </a:t>
              </a: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improve data pipeline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336" name="Google Shape;336;p31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id">
                  <a:solidFill>
                    <a:srgbClr val="FFFFFF"/>
                  </a:solidFill>
                  <a:latin typeface="Plus Jakarta Sans"/>
                  <a:ea typeface="Plus Jakarta Sans"/>
                  <a:cs typeface="Plus Jakarta Sans"/>
                  <a:sym typeface="Plus Jakarta Sans"/>
                </a:rPr>
                <a:t>2024 - Q1</a:t>
              </a:r>
              <a:endParaRPr b="1">
                <a:solidFill>
                  <a:srgbClr val="FFFFFF"/>
                </a:solidFill>
                <a:latin typeface="Plus Jakarta Sans"/>
                <a:ea typeface="Plus Jakarta Sans"/>
                <a:cs typeface="Plus Jakarta Sans"/>
                <a:sym typeface="Plus Jakarta Sans"/>
              </a:endParaRPr>
            </a:p>
          </p:txBody>
        </p:sp>
        <p:sp>
          <p:nvSpPr>
            <p:cNvPr id="337" name="Google Shape;337;p31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Model performance monitoring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Re-training model (if needed)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Dashboard monitoring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Font typeface="Plus Jakarta Sans Medium"/>
                <a:buChar char="●"/>
              </a:pPr>
              <a:r>
                <a:rPr lang="id" sz="1200">
                  <a:latin typeface="Plus Jakarta Sans Medium"/>
                  <a:ea typeface="Plus Jakarta Sans Medium"/>
                  <a:cs typeface="Plus Jakarta Sans Medium"/>
                  <a:sym typeface="Plus Jakarta Sans Medium"/>
                </a:rPr>
                <a:t>End-to-end pipeline improvement</a:t>
              </a:r>
              <a:endParaRPr sz="1200">
                <a:latin typeface="Plus Jakarta Sans Medium"/>
                <a:ea typeface="Plus Jakarta Sans Medium"/>
                <a:cs typeface="Plus Jakarta Sans Medium"/>
                <a:sym typeface="Plus Jakarta Sans Medium"/>
              </a:endParaRPr>
            </a:p>
          </p:txBody>
        </p:sp>
      </p:grpSp>
      <p:sp>
        <p:nvSpPr>
          <p:cNvPr id="338" name="Google Shape;338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/>
          <p:nvPr>
            <p:ph type="title"/>
          </p:nvPr>
        </p:nvSpPr>
        <p:spPr>
          <a:xfrm>
            <a:off x="528000" y="2065650"/>
            <a:ext cx="8088000" cy="10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5400"/>
              <a:t>Thank you</a:t>
            </a:r>
            <a:endParaRPr sz="5400"/>
          </a:p>
        </p:txBody>
      </p:sp>
      <p:sp>
        <p:nvSpPr>
          <p:cNvPr id="344" name="Google Shape;34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/>
          <p:nvPr/>
        </p:nvSpPr>
        <p:spPr>
          <a:xfrm>
            <a:off x="2437175" y="2781500"/>
            <a:ext cx="19221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Reusable modeling result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pSp>
        <p:nvGrpSpPr>
          <p:cNvPr id="350" name="Google Shape;350;p33"/>
          <p:cNvGrpSpPr/>
          <p:nvPr/>
        </p:nvGrpSpPr>
        <p:grpSpPr>
          <a:xfrm>
            <a:off x="5075433" y="1658784"/>
            <a:ext cx="558192" cy="464467"/>
            <a:chOff x="3095745" y="3805393"/>
            <a:chExt cx="352840" cy="354717"/>
          </a:xfrm>
        </p:grpSpPr>
        <p:sp>
          <p:nvSpPr>
            <p:cNvPr id="351" name="Google Shape;351;p33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7" name="Google Shape;357;p33"/>
          <p:cNvSpPr txBox="1"/>
          <p:nvPr/>
        </p:nvSpPr>
        <p:spPr>
          <a:xfrm>
            <a:off x="2648975" y="2244000"/>
            <a:ext cx="14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3"/>
              </a:rPr>
              <a:t>Model 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4"/>
              </a:rPr>
              <a:t>Folder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58" name="Google Shape;358;p33"/>
          <p:cNvSpPr txBox="1"/>
          <p:nvPr/>
        </p:nvSpPr>
        <p:spPr>
          <a:xfrm>
            <a:off x="4732050" y="2244000"/>
            <a:ext cx="139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5"/>
              </a:rPr>
              <a:t>Inference Notebook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59" name="Google Shape;359;p33"/>
          <p:cNvSpPr txBox="1"/>
          <p:nvPr/>
        </p:nvSpPr>
        <p:spPr>
          <a:xfrm>
            <a:off x="6808275" y="2244000"/>
            <a:ext cx="122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6"/>
              </a:rPr>
              <a:t>Retraining Notebook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60" name="Google Shape;360;p33"/>
          <p:cNvSpPr txBox="1"/>
          <p:nvPr/>
        </p:nvSpPr>
        <p:spPr>
          <a:xfrm>
            <a:off x="4440625" y="2781500"/>
            <a:ext cx="1922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Interface to predict current machine health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61" name="Google Shape;361;p33"/>
          <p:cNvSpPr txBox="1"/>
          <p:nvPr/>
        </p:nvSpPr>
        <p:spPr>
          <a:xfrm>
            <a:off x="6458025" y="2859600"/>
            <a:ext cx="19221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Can be used if model not being accurate anymore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62" name="Google Shape;362;p33"/>
          <p:cNvSpPr txBox="1"/>
          <p:nvPr>
            <p:ph type="title"/>
          </p:nvPr>
        </p:nvSpPr>
        <p:spPr>
          <a:xfrm>
            <a:off x="3117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rgbClr val="1D7E74"/>
                </a:solidFill>
              </a:rPr>
              <a:t>Appendix</a:t>
            </a:r>
            <a:endParaRPr>
              <a:solidFill>
                <a:srgbClr val="1D7E74"/>
              </a:solidFill>
            </a:endParaRPr>
          </a:p>
        </p:txBody>
      </p:sp>
      <p:sp>
        <p:nvSpPr>
          <p:cNvPr id="363" name="Google Shape;3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grpSp>
        <p:nvGrpSpPr>
          <p:cNvPr id="364" name="Google Shape;364;p33"/>
          <p:cNvGrpSpPr/>
          <p:nvPr/>
        </p:nvGrpSpPr>
        <p:grpSpPr>
          <a:xfrm>
            <a:off x="3182504" y="1658611"/>
            <a:ext cx="558190" cy="464451"/>
            <a:chOff x="3522521" y="1975857"/>
            <a:chExt cx="367013" cy="331278"/>
          </a:xfrm>
        </p:grpSpPr>
        <p:sp>
          <p:nvSpPr>
            <p:cNvPr id="365" name="Google Shape;365;p33"/>
            <p:cNvSpPr/>
            <p:nvPr/>
          </p:nvSpPr>
          <p:spPr>
            <a:xfrm>
              <a:off x="3665841" y="1975857"/>
              <a:ext cx="91302" cy="91682"/>
            </a:xfrm>
            <a:custGeom>
              <a:rect b="b" l="l" r="r" t="t"/>
              <a:pathLst>
                <a:path extrusionOk="0" h="2894" w="2882">
                  <a:moveTo>
                    <a:pt x="1429" y="703"/>
                  </a:moveTo>
                  <a:cubicBezTo>
                    <a:pt x="1846" y="703"/>
                    <a:pt x="2167" y="1036"/>
                    <a:pt x="2167" y="1453"/>
                  </a:cubicBezTo>
                  <a:cubicBezTo>
                    <a:pt x="2167" y="1870"/>
                    <a:pt x="1834" y="2191"/>
                    <a:pt x="1429" y="2191"/>
                  </a:cubicBezTo>
                  <a:cubicBezTo>
                    <a:pt x="1024" y="2191"/>
                    <a:pt x="679" y="1870"/>
                    <a:pt x="679" y="1453"/>
                  </a:cubicBezTo>
                  <a:cubicBezTo>
                    <a:pt x="679" y="1048"/>
                    <a:pt x="1013" y="703"/>
                    <a:pt x="1429" y="703"/>
                  </a:cubicBezTo>
                  <a:close/>
                  <a:moveTo>
                    <a:pt x="1441" y="0"/>
                  </a:moveTo>
                  <a:cubicBezTo>
                    <a:pt x="1358" y="0"/>
                    <a:pt x="1274" y="84"/>
                    <a:pt x="1274" y="167"/>
                  </a:cubicBezTo>
                  <a:lnTo>
                    <a:pt x="1274" y="393"/>
                  </a:lnTo>
                  <a:cubicBezTo>
                    <a:pt x="1096" y="417"/>
                    <a:pt x="953" y="476"/>
                    <a:pt x="822" y="584"/>
                  </a:cubicBezTo>
                  <a:lnTo>
                    <a:pt x="655" y="417"/>
                  </a:lnTo>
                  <a:cubicBezTo>
                    <a:pt x="626" y="387"/>
                    <a:pt x="581" y="372"/>
                    <a:pt x="536" y="372"/>
                  </a:cubicBezTo>
                  <a:cubicBezTo>
                    <a:pt x="492" y="372"/>
                    <a:pt x="447" y="387"/>
                    <a:pt x="417" y="417"/>
                  </a:cubicBezTo>
                  <a:cubicBezTo>
                    <a:pt x="358" y="476"/>
                    <a:pt x="358" y="596"/>
                    <a:pt x="417" y="655"/>
                  </a:cubicBezTo>
                  <a:lnTo>
                    <a:pt x="584" y="822"/>
                  </a:lnTo>
                  <a:cubicBezTo>
                    <a:pt x="477" y="953"/>
                    <a:pt x="417" y="1119"/>
                    <a:pt x="381" y="1286"/>
                  </a:cubicBezTo>
                  <a:lnTo>
                    <a:pt x="167" y="1286"/>
                  </a:lnTo>
                  <a:cubicBezTo>
                    <a:pt x="72" y="1286"/>
                    <a:pt x="0" y="1358"/>
                    <a:pt x="0" y="1453"/>
                  </a:cubicBezTo>
                  <a:cubicBezTo>
                    <a:pt x="0" y="1536"/>
                    <a:pt x="72" y="1608"/>
                    <a:pt x="167" y="1608"/>
                  </a:cubicBezTo>
                  <a:lnTo>
                    <a:pt x="381" y="1608"/>
                  </a:lnTo>
                  <a:cubicBezTo>
                    <a:pt x="417" y="1786"/>
                    <a:pt x="477" y="1941"/>
                    <a:pt x="584" y="2072"/>
                  </a:cubicBezTo>
                  <a:lnTo>
                    <a:pt x="417" y="2239"/>
                  </a:lnTo>
                  <a:cubicBezTo>
                    <a:pt x="358" y="2298"/>
                    <a:pt x="358" y="2417"/>
                    <a:pt x="417" y="2477"/>
                  </a:cubicBezTo>
                  <a:cubicBezTo>
                    <a:pt x="441" y="2501"/>
                    <a:pt x="489" y="2524"/>
                    <a:pt x="536" y="2524"/>
                  </a:cubicBezTo>
                  <a:cubicBezTo>
                    <a:pt x="572" y="2524"/>
                    <a:pt x="620" y="2501"/>
                    <a:pt x="655" y="2477"/>
                  </a:cubicBezTo>
                  <a:lnTo>
                    <a:pt x="810" y="2310"/>
                  </a:lnTo>
                  <a:cubicBezTo>
                    <a:pt x="953" y="2417"/>
                    <a:pt x="1108" y="2477"/>
                    <a:pt x="1274" y="2501"/>
                  </a:cubicBezTo>
                  <a:lnTo>
                    <a:pt x="1274" y="2727"/>
                  </a:lnTo>
                  <a:cubicBezTo>
                    <a:pt x="1274" y="2822"/>
                    <a:pt x="1346" y="2893"/>
                    <a:pt x="1441" y="2893"/>
                  </a:cubicBezTo>
                  <a:cubicBezTo>
                    <a:pt x="1536" y="2893"/>
                    <a:pt x="1608" y="2822"/>
                    <a:pt x="1608" y="2727"/>
                  </a:cubicBezTo>
                  <a:lnTo>
                    <a:pt x="1608" y="2501"/>
                  </a:lnTo>
                  <a:cubicBezTo>
                    <a:pt x="1786" y="2477"/>
                    <a:pt x="1929" y="2417"/>
                    <a:pt x="2072" y="2310"/>
                  </a:cubicBezTo>
                  <a:lnTo>
                    <a:pt x="2227" y="2477"/>
                  </a:lnTo>
                  <a:cubicBezTo>
                    <a:pt x="2263" y="2501"/>
                    <a:pt x="2310" y="2524"/>
                    <a:pt x="2346" y="2524"/>
                  </a:cubicBezTo>
                  <a:cubicBezTo>
                    <a:pt x="2394" y="2524"/>
                    <a:pt x="2441" y="2501"/>
                    <a:pt x="2465" y="2477"/>
                  </a:cubicBezTo>
                  <a:cubicBezTo>
                    <a:pt x="2525" y="2417"/>
                    <a:pt x="2525" y="2298"/>
                    <a:pt x="2465" y="2239"/>
                  </a:cubicBezTo>
                  <a:lnTo>
                    <a:pt x="2298" y="2072"/>
                  </a:lnTo>
                  <a:cubicBezTo>
                    <a:pt x="2406" y="1941"/>
                    <a:pt x="2465" y="1774"/>
                    <a:pt x="2501" y="1608"/>
                  </a:cubicBezTo>
                  <a:lnTo>
                    <a:pt x="2715" y="1608"/>
                  </a:lnTo>
                  <a:cubicBezTo>
                    <a:pt x="2810" y="1608"/>
                    <a:pt x="2882" y="1536"/>
                    <a:pt x="2882" y="1453"/>
                  </a:cubicBezTo>
                  <a:cubicBezTo>
                    <a:pt x="2882" y="1358"/>
                    <a:pt x="2810" y="1286"/>
                    <a:pt x="2727" y="1286"/>
                  </a:cubicBezTo>
                  <a:lnTo>
                    <a:pt x="2501" y="1286"/>
                  </a:lnTo>
                  <a:cubicBezTo>
                    <a:pt x="2465" y="1108"/>
                    <a:pt x="2406" y="953"/>
                    <a:pt x="2310" y="822"/>
                  </a:cubicBezTo>
                  <a:lnTo>
                    <a:pt x="2465" y="655"/>
                  </a:lnTo>
                  <a:cubicBezTo>
                    <a:pt x="2525" y="596"/>
                    <a:pt x="2525" y="476"/>
                    <a:pt x="2465" y="417"/>
                  </a:cubicBezTo>
                  <a:cubicBezTo>
                    <a:pt x="2435" y="387"/>
                    <a:pt x="2391" y="372"/>
                    <a:pt x="2346" y="372"/>
                  </a:cubicBezTo>
                  <a:cubicBezTo>
                    <a:pt x="2301" y="372"/>
                    <a:pt x="2257" y="387"/>
                    <a:pt x="2227" y="417"/>
                  </a:cubicBezTo>
                  <a:lnTo>
                    <a:pt x="2072" y="584"/>
                  </a:lnTo>
                  <a:cubicBezTo>
                    <a:pt x="1929" y="476"/>
                    <a:pt x="1775" y="417"/>
                    <a:pt x="1608" y="393"/>
                  </a:cubicBezTo>
                  <a:lnTo>
                    <a:pt x="1608" y="167"/>
                  </a:lnTo>
                  <a:cubicBezTo>
                    <a:pt x="1608" y="84"/>
                    <a:pt x="1536" y="0"/>
                    <a:pt x="144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3"/>
            <p:cNvSpPr/>
            <p:nvPr/>
          </p:nvSpPr>
          <p:spPr>
            <a:xfrm>
              <a:off x="3693751" y="2004147"/>
              <a:ext cx="34721" cy="35101"/>
            </a:xfrm>
            <a:custGeom>
              <a:rect b="b" l="l" r="r" t="t"/>
              <a:pathLst>
                <a:path extrusionOk="0" h="1108" w="1096">
                  <a:moveTo>
                    <a:pt x="548" y="345"/>
                  </a:moveTo>
                  <a:cubicBezTo>
                    <a:pt x="667" y="345"/>
                    <a:pt x="751" y="441"/>
                    <a:pt x="751" y="560"/>
                  </a:cubicBezTo>
                  <a:cubicBezTo>
                    <a:pt x="751" y="679"/>
                    <a:pt x="667" y="762"/>
                    <a:pt x="548" y="762"/>
                  </a:cubicBezTo>
                  <a:cubicBezTo>
                    <a:pt x="429" y="762"/>
                    <a:pt x="334" y="679"/>
                    <a:pt x="334" y="560"/>
                  </a:cubicBezTo>
                  <a:cubicBezTo>
                    <a:pt x="334" y="441"/>
                    <a:pt x="429" y="345"/>
                    <a:pt x="548" y="345"/>
                  </a:cubicBezTo>
                  <a:close/>
                  <a:moveTo>
                    <a:pt x="548" y="0"/>
                  </a:moveTo>
                  <a:cubicBezTo>
                    <a:pt x="251" y="0"/>
                    <a:pt x="1" y="262"/>
                    <a:pt x="1" y="560"/>
                  </a:cubicBezTo>
                  <a:cubicBezTo>
                    <a:pt x="1" y="857"/>
                    <a:pt x="251" y="1107"/>
                    <a:pt x="548" y="1107"/>
                  </a:cubicBezTo>
                  <a:cubicBezTo>
                    <a:pt x="846" y="1107"/>
                    <a:pt x="1096" y="857"/>
                    <a:pt x="1096" y="560"/>
                  </a:cubicBezTo>
                  <a:cubicBezTo>
                    <a:pt x="1096" y="262"/>
                    <a:pt x="846" y="0"/>
                    <a:pt x="54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3"/>
            <p:cNvSpPr/>
            <p:nvPr/>
          </p:nvSpPr>
          <p:spPr>
            <a:xfrm>
              <a:off x="3679052" y="2008297"/>
              <a:ext cx="210482" cy="228983"/>
            </a:xfrm>
            <a:custGeom>
              <a:rect b="b" l="l" r="r" t="t"/>
              <a:pathLst>
                <a:path extrusionOk="0" h="7228" w="6644">
                  <a:moveTo>
                    <a:pt x="4179" y="334"/>
                  </a:moveTo>
                  <a:lnTo>
                    <a:pt x="4179" y="762"/>
                  </a:lnTo>
                  <a:lnTo>
                    <a:pt x="4179" y="786"/>
                  </a:lnTo>
                  <a:cubicBezTo>
                    <a:pt x="4179" y="869"/>
                    <a:pt x="4239" y="941"/>
                    <a:pt x="4334" y="965"/>
                  </a:cubicBezTo>
                  <a:cubicBezTo>
                    <a:pt x="4596" y="988"/>
                    <a:pt x="4846" y="1107"/>
                    <a:pt x="5072" y="1274"/>
                  </a:cubicBezTo>
                  <a:cubicBezTo>
                    <a:pt x="5102" y="1299"/>
                    <a:pt x="5138" y="1311"/>
                    <a:pt x="5174" y="1311"/>
                  </a:cubicBezTo>
                  <a:cubicBezTo>
                    <a:pt x="5225" y="1311"/>
                    <a:pt x="5276" y="1287"/>
                    <a:pt x="5310" y="1238"/>
                  </a:cubicBezTo>
                  <a:lnTo>
                    <a:pt x="5322" y="1227"/>
                  </a:lnTo>
                  <a:lnTo>
                    <a:pt x="5620" y="929"/>
                  </a:lnTo>
                  <a:lnTo>
                    <a:pt x="5715" y="1024"/>
                  </a:lnTo>
                  <a:lnTo>
                    <a:pt x="5418" y="1322"/>
                  </a:lnTo>
                  <a:lnTo>
                    <a:pt x="5406" y="1334"/>
                  </a:lnTo>
                  <a:cubicBezTo>
                    <a:pt x="5322" y="1393"/>
                    <a:pt x="5322" y="1500"/>
                    <a:pt x="5370" y="1572"/>
                  </a:cubicBezTo>
                  <a:cubicBezTo>
                    <a:pt x="5537" y="1798"/>
                    <a:pt x="5632" y="2048"/>
                    <a:pt x="5679" y="2310"/>
                  </a:cubicBezTo>
                  <a:cubicBezTo>
                    <a:pt x="5703" y="2405"/>
                    <a:pt x="5775" y="2465"/>
                    <a:pt x="5858" y="2465"/>
                  </a:cubicBezTo>
                  <a:lnTo>
                    <a:pt x="6311" y="2465"/>
                  </a:lnTo>
                  <a:lnTo>
                    <a:pt x="6311" y="2572"/>
                  </a:lnTo>
                  <a:lnTo>
                    <a:pt x="5846" y="2572"/>
                  </a:lnTo>
                  <a:cubicBezTo>
                    <a:pt x="5763" y="2572"/>
                    <a:pt x="5679" y="2631"/>
                    <a:pt x="5668" y="2715"/>
                  </a:cubicBezTo>
                  <a:cubicBezTo>
                    <a:pt x="5632" y="2989"/>
                    <a:pt x="5525" y="3239"/>
                    <a:pt x="5358" y="3465"/>
                  </a:cubicBezTo>
                  <a:cubicBezTo>
                    <a:pt x="5298" y="3536"/>
                    <a:pt x="5310" y="3643"/>
                    <a:pt x="5382" y="3703"/>
                  </a:cubicBezTo>
                  <a:lnTo>
                    <a:pt x="5406" y="3715"/>
                  </a:lnTo>
                  <a:lnTo>
                    <a:pt x="5715" y="4024"/>
                  </a:lnTo>
                  <a:lnTo>
                    <a:pt x="5620" y="4120"/>
                  </a:lnTo>
                  <a:lnTo>
                    <a:pt x="5310" y="3798"/>
                  </a:lnTo>
                  <a:cubicBezTo>
                    <a:pt x="5310" y="3798"/>
                    <a:pt x="5310" y="3786"/>
                    <a:pt x="5298" y="3786"/>
                  </a:cubicBezTo>
                  <a:cubicBezTo>
                    <a:pt x="5266" y="3747"/>
                    <a:pt x="5218" y="3729"/>
                    <a:pt x="5171" y="3729"/>
                  </a:cubicBezTo>
                  <a:cubicBezTo>
                    <a:pt x="5132" y="3729"/>
                    <a:pt x="5092" y="3741"/>
                    <a:pt x="5060" y="3763"/>
                  </a:cubicBezTo>
                  <a:cubicBezTo>
                    <a:pt x="4846" y="3917"/>
                    <a:pt x="4584" y="4024"/>
                    <a:pt x="4310" y="4072"/>
                  </a:cubicBezTo>
                  <a:cubicBezTo>
                    <a:pt x="4227" y="4084"/>
                    <a:pt x="4167" y="4155"/>
                    <a:pt x="4167" y="4251"/>
                  </a:cubicBezTo>
                  <a:lnTo>
                    <a:pt x="4167" y="4263"/>
                  </a:lnTo>
                  <a:lnTo>
                    <a:pt x="4167" y="4715"/>
                  </a:lnTo>
                  <a:lnTo>
                    <a:pt x="4060" y="4715"/>
                  </a:lnTo>
                  <a:lnTo>
                    <a:pt x="4060" y="4275"/>
                  </a:lnTo>
                  <a:lnTo>
                    <a:pt x="4060" y="4263"/>
                  </a:lnTo>
                  <a:cubicBezTo>
                    <a:pt x="4060" y="4179"/>
                    <a:pt x="4001" y="4096"/>
                    <a:pt x="3917" y="4084"/>
                  </a:cubicBezTo>
                  <a:cubicBezTo>
                    <a:pt x="3644" y="4060"/>
                    <a:pt x="3393" y="3941"/>
                    <a:pt x="3167" y="3774"/>
                  </a:cubicBezTo>
                  <a:cubicBezTo>
                    <a:pt x="3136" y="3749"/>
                    <a:pt x="3099" y="3736"/>
                    <a:pt x="3061" y="3736"/>
                  </a:cubicBezTo>
                  <a:cubicBezTo>
                    <a:pt x="3012" y="3736"/>
                    <a:pt x="2963" y="3758"/>
                    <a:pt x="2929" y="3798"/>
                  </a:cubicBezTo>
                  <a:cubicBezTo>
                    <a:pt x="2929" y="3798"/>
                    <a:pt x="2929" y="3822"/>
                    <a:pt x="2917" y="3822"/>
                  </a:cubicBezTo>
                  <a:lnTo>
                    <a:pt x="2608" y="4132"/>
                  </a:lnTo>
                  <a:lnTo>
                    <a:pt x="2512" y="4036"/>
                  </a:lnTo>
                  <a:lnTo>
                    <a:pt x="2810" y="3739"/>
                  </a:lnTo>
                  <a:lnTo>
                    <a:pt x="2822" y="3727"/>
                  </a:lnTo>
                  <a:cubicBezTo>
                    <a:pt x="2822" y="3727"/>
                    <a:pt x="2846" y="3727"/>
                    <a:pt x="2846" y="3715"/>
                  </a:cubicBezTo>
                  <a:cubicBezTo>
                    <a:pt x="2917" y="3655"/>
                    <a:pt x="2917" y="3548"/>
                    <a:pt x="2870" y="3477"/>
                  </a:cubicBezTo>
                  <a:cubicBezTo>
                    <a:pt x="2703" y="3262"/>
                    <a:pt x="2608" y="3001"/>
                    <a:pt x="2560" y="2727"/>
                  </a:cubicBezTo>
                  <a:cubicBezTo>
                    <a:pt x="2548" y="2643"/>
                    <a:pt x="2465" y="2584"/>
                    <a:pt x="2381" y="2584"/>
                  </a:cubicBezTo>
                  <a:lnTo>
                    <a:pt x="1929" y="2584"/>
                  </a:lnTo>
                  <a:lnTo>
                    <a:pt x="1929" y="2465"/>
                  </a:lnTo>
                  <a:lnTo>
                    <a:pt x="2381" y="2465"/>
                  </a:lnTo>
                  <a:cubicBezTo>
                    <a:pt x="2465" y="2465"/>
                    <a:pt x="2548" y="2405"/>
                    <a:pt x="2560" y="2310"/>
                  </a:cubicBezTo>
                  <a:cubicBezTo>
                    <a:pt x="2584" y="2048"/>
                    <a:pt x="2703" y="1798"/>
                    <a:pt x="2870" y="1572"/>
                  </a:cubicBezTo>
                  <a:cubicBezTo>
                    <a:pt x="2929" y="1500"/>
                    <a:pt x="2917" y="1393"/>
                    <a:pt x="2846" y="1334"/>
                  </a:cubicBezTo>
                  <a:lnTo>
                    <a:pt x="2822" y="1322"/>
                  </a:lnTo>
                  <a:lnTo>
                    <a:pt x="2524" y="1024"/>
                  </a:lnTo>
                  <a:lnTo>
                    <a:pt x="2620" y="929"/>
                  </a:lnTo>
                  <a:lnTo>
                    <a:pt x="2917" y="1227"/>
                  </a:lnTo>
                  <a:lnTo>
                    <a:pt x="2929" y="1238"/>
                  </a:lnTo>
                  <a:cubicBezTo>
                    <a:pt x="2963" y="1286"/>
                    <a:pt x="3012" y="1306"/>
                    <a:pt x="3062" y="1306"/>
                  </a:cubicBezTo>
                  <a:cubicBezTo>
                    <a:pt x="3099" y="1306"/>
                    <a:pt x="3137" y="1295"/>
                    <a:pt x="3167" y="1274"/>
                  </a:cubicBezTo>
                  <a:cubicBezTo>
                    <a:pt x="3393" y="1107"/>
                    <a:pt x="3644" y="1000"/>
                    <a:pt x="3917" y="953"/>
                  </a:cubicBezTo>
                  <a:cubicBezTo>
                    <a:pt x="4001" y="941"/>
                    <a:pt x="4060" y="869"/>
                    <a:pt x="4060" y="774"/>
                  </a:cubicBezTo>
                  <a:lnTo>
                    <a:pt x="4060" y="762"/>
                  </a:lnTo>
                  <a:lnTo>
                    <a:pt x="4060" y="334"/>
                  </a:lnTo>
                  <a:close/>
                  <a:moveTo>
                    <a:pt x="3894" y="0"/>
                  </a:moveTo>
                  <a:cubicBezTo>
                    <a:pt x="3810" y="0"/>
                    <a:pt x="3739" y="84"/>
                    <a:pt x="3739" y="167"/>
                  </a:cubicBezTo>
                  <a:lnTo>
                    <a:pt x="3739" y="667"/>
                  </a:lnTo>
                  <a:cubicBezTo>
                    <a:pt x="3513" y="703"/>
                    <a:pt x="3298" y="798"/>
                    <a:pt x="3108" y="929"/>
                  </a:cubicBezTo>
                  <a:lnTo>
                    <a:pt x="2762" y="584"/>
                  </a:lnTo>
                  <a:cubicBezTo>
                    <a:pt x="2733" y="554"/>
                    <a:pt x="2688" y="539"/>
                    <a:pt x="2643" y="539"/>
                  </a:cubicBezTo>
                  <a:cubicBezTo>
                    <a:pt x="2599" y="539"/>
                    <a:pt x="2554" y="554"/>
                    <a:pt x="2524" y="584"/>
                  </a:cubicBezTo>
                  <a:lnTo>
                    <a:pt x="2203" y="917"/>
                  </a:lnTo>
                  <a:cubicBezTo>
                    <a:pt x="2167" y="941"/>
                    <a:pt x="2155" y="988"/>
                    <a:pt x="2155" y="1036"/>
                  </a:cubicBezTo>
                  <a:cubicBezTo>
                    <a:pt x="2155" y="1084"/>
                    <a:pt x="2167" y="1119"/>
                    <a:pt x="2203" y="1155"/>
                  </a:cubicBezTo>
                  <a:lnTo>
                    <a:pt x="2536" y="1500"/>
                  </a:lnTo>
                  <a:cubicBezTo>
                    <a:pt x="2417" y="1691"/>
                    <a:pt x="2334" y="1893"/>
                    <a:pt x="2274" y="2119"/>
                  </a:cubicBezTo>
                  <a:lnTo>
                    <a:pt x="1786" y="2119"/>
                  </a:lnTo>
                  <a:cubicBezTo>
                    <a:pt x="1691" y="2119"/>
                    <a:pt x="1619" y="2191"/>
                    <a:pt x="1619" y="2286"/>
                  </a:cubicBezTo>
                  <a:lnTo>
                    <a:pt x="1619" y="2751"/>
                  </a:lnTo>
                  <a:cubicBezTo>
                    <a:pt x="1619" y="2834"/>
                    <a:pt x="1691" y="2905"/>
                    <a:pt x="1786" y="2905"/>
                  </a:cubicBezTo>
                  <a:lnTo>
                    <a:pt x="2274" y="2905"/>
                  </a:lnTo>
                  <a:cubicBezTo>
                    <a:pt x="2322" y="3084"/>
                    <a:pt x="2381" y="3251"/>
                    <a:pt x="2465" y="3417"/>
                  </a:cubicBezTo>
                  <a:lnTo>
                    <a:pt x="1084" y="3417"/>
                  </a:lnTo>
                  <a:cubicBezTo>
                    <a:pt x="988" y="3417"/>
                    <a:pt x="917" y="3489"/>
                    <a:pt x="917" y="3584"/>
                  </a:cubicBezTo>
                  <a:cubicBezTo>
                    <a:pt x="917" y="3667"/>
                    <a:pt x="988" y="3739"/>
                    <a:pt x="1084" y="3739"/>
                  </a:cubicBezTo>
                  <a:lnTo>
                    <a:pt x="2334" y="3739"/>
                  </a:lnTo>
                  <a:lnTo>
                    <a:pt x="2203" y="3882"/>
                  </a:lnTo>
                  <a:cubicBezTo>
                    <a:pt x="2143" y="3941"/>
                    <a:pt x="2143" y="4060"/>
                    <a:pt x="2203" y="4120"/>
                  </a:cubicBezTo>
                  <a:lnTo>
                    <a:pt x="2524" y="4441"/>
                  </a:lnTo>
                  <a:cubicBezTo>
                    <a:pt x="2560" y="4477"/>
                    <a:pt x="2608" y="4489"/>
                    <a:pt x="2643" y="4489"/>
                  </a:cubicBezTo>
                  <a:cubicBezTo>
                    <a:pt x="2691" y="4489"/>
                    <a:pt x="2739" y="4477"/>
                    <a:pt x="2762" y="4441"/>
                  </a:cubicBezTo>
                  <a:lnTo>
                    <a:pt x="3108" y="4096"/>
                  </a:lnTo>
                  <a:cubicBezTo>
                    <a:pt x="3286" y="4215"/>
                    <a:pt x="3489" y="4310"/>
                    <a:pt x="3703" y="4358"/>
                  </a:cubicBezTo>
                  <a:lnTo>
                    <a:pt x="3703" y="4370"/>
                  </a:lnTo>
                  <a:lnTo>
                    <a:pt x="3703" y="5144"/>
                  </a:lnTo>
                  <a:lnTo>
                    <a:pt x="155" y="5144"/>
                  </a:lnTo>
                  <a:cubicBezTo>
                    <a:pt x="72" y="5144"/>
                    <a:pt x="0" y="5215"/>
                    <a:pt x="0" y="5310"/>
                  </a:cubicBezTo>
                  <a:cubicBezTo>
                    <a:pt x="0" y="5394"/>
                    <a:pt x="72" y="5465"/>
                    <a:pt x="155" y="5465"/>
                  </a:cubicBezTo>
                  <a:lnTo>
                    <a:pt x="4417" y="5465"/>
                  </a:lnTo>
                  <a:lnTo>
                    <a:pt x="4120" y="7037"/>
                  </a:lnTo>
                  <a:cubicBezTo>
                    <a:pt x="4108" y="7120"/>
                    <a:pt x="4167" y="7215"/>
                    <a:pt x="4251" y="7227"/>
                  </a:cubicBezTo>
                  <a:lnTo>
                    <a:pt x="4286" y="7227"/>
                  </a:lnTo>
                  <a:cubicBezTo>
                    <a:pt x="4358" y="7227"/>
                    <a:pt x="4429" y="7168"/>
                    <a:pt x="4441" y="7096"/>
                  </a:cubicBezTo>
                  <a:lnTo>
                    <a:pt x="4787" y="5322"/>
                  </a:lnTo>
                  <a:cubicBezTo>
                    <a:pt x="4798" y="5275"/>
                    <a:pt x="4787" y="5215"/>
                    <a:pt x="4763" y="5191"/>
                  </a:cubicBezTo>
                  <a:cubicBezTo>
                    <a:pt x="4727" y="5144"/>
                    <a:pt x="4679" y="5132"/>
                    <a:pt x="4620" y="5132"/>
                  </a:cubicBezTo>
                  <a:lnTo>
                    <a:pt x="4048" y="5132"/>
                  </a:lnTo>
                  <a:lnTo>
                    <a:pt x="4048" y="5013"/>
                  </a:lnTo>
                  <a:lnTo>
                    <a:pt x="4370" y="5013"/>
                  </a:lnTo>
                  <a:cubicBezTo>
                    <a:pt x="4465" y="5013"/>
                    <a:pt x="4536" y="4929"/>
                    <a:pt x="4536" y="4846"/>
                  </a:cubicBezTo>
                  <a:lnTo>
                    <a:pt x="4536" y="4358"/>
                  </a:lnTo>
                  <a:cubicBezTo>
                    <a:pt x="4763" y="4310"/>
                    <a:pt x="4965" y="4215"/>
                    <a:pt x="5168" y="4084"/>
                  </a:cubicBezTo>
                  <a:lnTo>
                    <a:pt x="5501" y="4429"/>
                  </a:lnTo>
                  <a:cubicBezTo>
                    <a:pt x="5537" y="4453"/>
                    <a:pt x="5584" y="4477"/>
                    <a:pt x="5620" y="4477"/>
                  </a:cubicBezTo>
                  <a:cubicBezTo>
                    <a:pt x="5668" y="4477"/>
                    <a:pt x="5715" y="4453"/>
                    <a:pt x="5739" y="4429"/>
                  </a:cubicBezTo>
                  <a:lnTo>
                    <a:pt x="6072" y="4096"/>
                  </a:lnTo>
                  <a:cubicBezTo>
                    <a:pt x="6096" y="4072"/>
                    <a:pt x="6108" y="4024"/>
                    <a:pt x="6108" y="3977"/>
                  </a:cubicBezTo>
                  <a:cubicBezTo>
                    <a:pt x="6108" y="3941"/>
                    <a:pt x="6096" y="3894"/>
                    <a:pt x="6072" y="3858"/>
                  </a:cubicBezTo>
                  <a:lnTo>
                    <a:pt x="5727" y="3524"/>
                  </a:lnTo>
                  <a:cubicBezTo>
                    <a:pt x="5846" y="3322"/>
                    <a:pt x="5930" y="3120"/>
                    <a:pt x="5989" y="2893"/>
                  </a:cubicBezTo>
                  <a:lnTo>
                    <a:pt x="6489" y="2893"/>
                  </a:lnTo>
                  <a:cubicBezTo>
                    <a:pt x="6572" y="2893"/>
                    <a:pt x="6644" y="2822"/>
                    <a:pt x="6644" y="2727"/>
                  </a:cubicBezTo>
                  <a:lnTo>
                    <a:pt x="6644" y="2274"/>
                  </a:lnTo>
                  <a:cubicBezTo>
                    <a:pt x="6632" y="2191"/>
                    <a:pt x="6561" y="2119"/>
                    <a:pt x="6477" y="2119"/>
                  </a:cubicBezTo>
                  <a:lnTo>
                    <a:pt x="5977" y="2119"/>
                  </a:lnTo>
                  <a:cubicBezTo>
                    <a:pt x="5941" y="1893"/>
                    <a:pt x="5846" y="1691"/>
                    <a:pt x="5715" y="1500"/>
                  </a:cubicBezTo>
                  <a:lnTo>
                    <a:pt x="6060" y="1155"/>
                  </a:lnTo>
                  <a:cubicBezTo>
                    <a:pt x="6084" y="1119"/>
                    <a:pt x="6096" y="1084"/>
                    <a:pt x="6096" y="1036"/>
                  </a:cubicBezTo>
                  <a:cubicBezTo>
                    <a:pt x="6096" y="988"/>
                    <a:pt x="6084" y="941"/>
                    <a:pt x="6060" y="917"/>
                  </a:cubicBezTo>
                  <a:lnTo>
                    <a:pt x="5727" y="584"/>
                  </a:lnTo>
                  <a:cubicBezTo>
                    <a:pt x="5697" y="554"/>
                    <a:pt x="5653" y="539"/>
                    <a:pt x="5608" y="539"/>
                  </a:cubicBezTo>
                  <a:cubicBezTo>
                    <a:pt x="5563" y="539"/>
                    <a:pt x="5519" y="554"/>
                    <a:pt x="5489" y="584"/>
                  </a:cubicBezTo>
                  <a:lnTo>
                    <a:pt x="5144" y="929"/>
                  </a:lnTo>
                  <a:cubicBezTo>
                    <a:pt x="4953" y="810"/>
                    <a:pt x="4751" y="726"/>
                    <a:pt x="4525" y="667"/>
                  </a:cubicBezTo>
                  <a:lnTo>
                    <a:pt x="4525" y="167"/>
                  </a:lnTo>
                  <a:cubicBezTo>
                    <a:pt x="4525" y="84"/>
                    <a:pt x="4453" y="0"/>
                    <a:pt x="43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3"/>
            <p:cNvSpPr/>
            <p:nvPr/>
          </p:nvSpPr>
          <p:spPr>
            <a:xfrm>
              <a:off x="3772951" y="2050907"/>
              <a:ext cx="73973" cy="73593"/>
            </a:xfrm>
            <a:custGeom>
              <a:rect b="b" l="l" r="r" t="t"/>
              <a:pathLst>
                <a:path extrusionOk="0" h="2323" w="2335">
                  <a:moveTo>
                    <a:pt x="1156" y="322"/>
                  </a:moveTo>
                  <a:cubicBezTo>
                    <a:pt x="1620" y="322"/>
                    <a:pt x="1989" y="703"/>
                    <a:pt x="1989" y="1167"/>
                  </a:cubicBezTo>
                  <a:cubicBezTo>
                    <a:pt x="1989" y="1620"/>
                    <a:pt x="1620" y="2001"/>
                    <a:pt x="1156" y="2001"/>
                  </a:cubicBezTo>
                  <a:cubicBezTo>
                    <a:pt x="691" y="2001"/>
                    <a:pt x="322" y="1620"/>
                    <a:pt x="322" y="1167"/>
                  </a:cubicBezTo>
                  <a:cubicBezTo>
                    <a:pt x="322" y="703"/>
                    <a:pt x="691" y="322"/>
                    <a:pt x="1156" y="322"/>
                  </a:cubicBezTo>
                  <a:close/>
                  <a:moveTo>
                    <a:pt x="1156" y="1"/>
                  </a:moveTo>
                  <a:cubicBezTo>
                    <a:pt x="513" y="1"/>
                    <a:pt x="1" y="524"/>
                    <a:pt x="1" y="1167"/>
                  </a:cubicBezTo>
                  <a:cubicBezTo>
                    <a:pt x="1" y="1798"/>
                    <a:pt x="513" y="2322"/>
                    <a:pt x="1156" y="2322"/>
                  </a:cubicBezTo>
                  <a:cubicBezTo>
                    <a:pt x="1799" y="2322"/>
                    <a:pt x="2323" y="1798"/>
                    <a:pt x="2323" y="1167"/>
                  </a:cubicBezTo>
                  <a:cubicBezTo>
                    <a:pt x="2334" y="524"/>
                    <a:pt x="1811" y="1"/>
                    <a:pt x="1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3"/>
            <p:cNvSpPr/>
            <p:nvPr/>
          </p:nvSpPr>
          <p:spPr>
            <a:xfrm>
              <a:off x="3790312" y="2069028"/>
              <a:ext cx="38491" cy="38491"/>
            </a:xfrm>
            <a:custGeom>
              <a:rect b="b" l="l" r="r" t="t"/>
              <a:pathLst>
                <a:path extrusionOk="0" h="1215" w="1215">
                  <a:moveTo>
                    <a:pt x="608" y="322"/>
                  </a:moveTo>
                  <a:cubicBezTo>
                    <a:pt x="763" y="322"/>
                    <a:pt x="882" y="441"/>
                    <a:pt x="882" y="595"/>
                  </a:cubicBezTo>
                  <a:cubicBezTo>
                    <a:pt x="882" y="738"/>
                    <a:pt x="763" y="857"/>
                    <a:pt x="608" y="857"/>
                  </a:cubicBezTo>
                  <a:cubicBezTo>
                    <a:pt x="465" y="857"/>
                    <a:pt x="346" y="738"/>
                    <a:pt x="346" y="595"/>
                  </a:cubicBezTo>
                  <a:cubicBezTo>
                    <a:pt x="346" y="441"/>
                    <a:pt x="465" y="322"/>
                    <a:pt x="608" y="322"/>
                  </a:cubicBezTo>
                  <a:close/>
                  <a:moveTo>
                    <a:pt x="608" y="0"/>
                  </a:moveTo>
                  <a:cubicBezTo>
                    <a:pt x="286" y="0"/>
                    <a:pt x="1" y="262"/>
                    <a:pt x="1" y="607"/>
                  </a:cubicBezTo>
                  <a:cubicBezTo>
                    <a:pt x="1" y="929"/>
                    <a:pt x="262" y="1215"/>
                    <a:pt x="608" y="1215"/>
                  </a:cubicBezTo>
                  <a:cubicBezTo>
                    <a:pt x="941" y="1215"/>
                    <a:pt x="1215" y="953"/>
                    <a:pt x="1215" y="607"/>
                  </a:cubicBezTo>
                  <a:cubicBezTo>
                    <a:pt x="1215" y="262"/>
                    <a:pt x="953" y="0"/>
                    <a:pt x="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3"/>
            <p:cNvSpPr/>
            <p:nvPr/>
          </p:nvSpPr>
          <p:spPr>
            <a:xfrm>
              <a:off x="3522521" y="2081447"/>
              <a:ext cx="294212" cy="225688"/>
            </a:xfrm>
            <a:custGeom>
              <a:rect b="b" l="l" r="r" t="t"/>
              <a:pathLst>
                <a:path extrusionOk="0" h="7124" w="9287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6954"/>
                  </a:lnTo>
                  <a:cubicBezTo>
                    <a:pt x="0" y="7121"/>
                    <a:pt x="143" y="7121"/>
                    <a:pt x="262" y="7121"/>
                  </a:cubicBezTo>
                  <a:cubicBezTo>
                    <a:pt x="351" y="7121"/>
                    <a:pt x="2483" y="7124"/>
                    <a:pt x="4603" y="7124"/>
                  </a:cubicBezTo>
                  <a:cubicBezTo>
                    <a:pt x="6724" y="7124"/>
                    <a:pt x="8835" y="7121"/>
                    <a:pt x="8882" y="7109"/>
                  </a:cubicBezTo>
                  <a:cubicBezTo>
                    <a:pt x="8942" y="7085"/>
                    <a:pt x="8989" y="7026"/>
                    <a:pt x="9001" y="6966"/>
                  </a:cubicBezTo>
                  <a:lnTo>
                    <a:pt x="9287" y="5466"/>
                  </a:lnTo>
                  <a:cubicBezTo>
                    <a:pt x="9275" y="5395"/>
                    <a:pt x="9216" y="5299"/>
                    <a:pt x="9120" y="5287"/>
                  </a:cubicBezTo>
                  <a:cubicBezTo>
                    <a:pt x="9113" y="5286"/>
                    <a:pt x="9106" y="5286"/>
                    <a:pt x="9099" y="5286"/>
                  </a:cubicBezTo>
                  <a:cubicBezTo>
                    <a:pt x="9021" y="5286"/>
                    <a:pt x="8941" y="5342"/>
                    <a:pt x="8930" y="5418"/>
                  </a:cubicBezTo>
                  <a:lnTo>
                    <a:pt x="8680" y="6788"/>
                  </a:lnTo>
                  <a:lnTo>
                    <a:pt x="357" y="6788"/>
                  </a:lnTo>
                  <a:lnTo>
                    <a:pt x="1036" y="3192"/>
                  </a:lnTo>
                  <a:lnTo>
                    <a:pt x="4429" y="3192"/>
                  </a:lnTo>
                  <a:cubicBezTo>
                    <a:pt x="4524" y="3192"/>
                    <a:pt x="4596" y="3120"/>
                    <a:pt x="4596" y="3025"/>
                  </a:cubicBezTo>
                  <a:cubicBezTo>
                    <a:pt x="4596" y="2930"/>
                    <a:pt x="4524" y="2858"/>
                    <a:pt x="4429" y="2858"/>
                  </a:cubicBezTo>
                  <a:lnTo>
                    <a:pt x="905" y="2858"/>
                  </a:lnTo>
                  <a:cubicBezTo>
                    <a:pt x="834" y="2858"/>
                    <a:pt x="750" y="2918"/>
                    <a:pt x="738" y="2989"/>
                  </a:cubicBezTo>
                  <a:lnTo>
                    <a:pt x="322" y="5168"/>
                  </a:lnTo>
                  <a:lnTo>
                    <a:pt x="322" y="334"/>
                  </a:lnTo>
                  <a:lnTo>
                    <a:pt x="2453" y="334"/>
                  </a:lnTo>
                  <a:lnTo>
                    <a:pt x="3536" y="1418"/>
                  </a:lnTo>
                  <a:cubicBezTo>
                    <a:pt x="3572" y="1442"/>
                    <a:pt x="3608" y="1465"/>
                    <a:pt x="3655" y="1465"/>
                  </a:cubicBezTo>
                  <a:lnTo>
                    <a:pt x="5358" y="1465"/>
                  </a:lnTo>
                  <a:cubicBezTo>
                    <a:pt x="5441" y="1465"/>
                    <a:pt x="5513" y="1394"/>
                    <a:pt x="5513" y="1299"/>
                  </a:cubicBezTo>
                  <a:cubicBezTo>
                    <a:pt x="5513" y="1204"/>
                    <a:pt x="5441" y="1132"/>
                    <a:pt x="5358" y="1132"/>
                  </a:cubicBezTo>
                  <a:lnTo>
                    <a:pt x="3727" y="1132"/>
                  </a:lnTo>
                  <a:lnTo>
                    <a:pt x="2643" y="49"/>
                  </a:lnTo>
                  <a:cubicBezTo>
                    <a:pt x="2619" y="13"/>
                    <a:pt x="2572" y="1"/>
                    <a:pt x="25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3"/>
            <p:cNvSpPr/>
            <p:nvPr/>
          </p:nvSpPr>
          <p:spPr>
            <a:xfrm>
              <a:off x="3810682" y="2248812"/>
              <a:ext cx="1774" cy="253"/>
            </a:xfrm>
            <a:custGeom>
              <a:rect b="b" l="l" r="r" t="t"/>
              <a:pathLst>
                <a:path extrusionOk="0" h="8" w="56">
                  <a:moveTo>
                    <a:pt x="1" y="1"/>
                  </a:moveTo>
                  <a:cubicBezTo>
                    <a:pt x="1" y="1"/>
                    <a:pt x="7" y="2"/>
                    <a:pt x="24" y="4"/>
                  </a:cubicBezTo>
                  <a:cubicBezTo>
                    <a:pt x="44" y="7"/>
                    <a:pt x="52" y="8"/>
                    <a:pt x="53" y="8"/>
                  </a:cubicBezTo>
                  <a:cubicBezTo>
                    <a:pt x="55" y="8"/>
                    <a:pt x="3" y="1"/>
                    <a:pt x="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3"/>
          <p:cNvGrpSpPr/>
          <p:nvPr/>
        </p:nvGrpSpPr>
        <p:grpSpPr>
          <a:xfrm>
            <a:off x="7173513" y="1658607"/>
            <a:ext cx="491135" cy="464454"/>
            <a:chOff x="4675986" y="2745684"/>
            <a:chExt cx="381346" cy="368644"/>
          </a:xfrm>
        </p:grpSpPr>
        <p:sp>
          <p:nvSpPr>
            <p:cNvPr id="373" name="Google Shape;373;p33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3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3"/>
          <p:cNvSpPr txBox="1"/>
          <p:nvPr/>
        </p:nvSpPr>
        <p:spPr>
          <a:xfrm>
            <a:off x="311700" y="4013425"/>
            <a:ext cx="55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6" name="Google Shape;376;p33"/>
          <p:cNvSpPr txBox="1"/>
          <p:nvPr/>
        </p:nvSpPr>
        <p:spPr>
          <a:xfrm>
            <a:off x="849750" y="2260250"/>
            <a:ext cx="1498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7"/>
              </a:rPr>
              <a:t>User</a:t>
            </a:r>
            <a:b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8"/>
              </a:rPr>
            </a:br>
            <a:r>
              <a:rPr b="1" lang="id" u="sng">
                <a:solidFill>
                  <a:schemeClr val="hlink"/>
                </a:solidFill>
                <a:latin typeface="Plus Jakarta Sans"/>
                <a:ea typeface="Plus Jakarta Sans"/>
                <a:cs typeface="Plus Jakarta Sans"/>
                <a:sym typeface="Plus Jakarta Sans"/>
                <a:hlinkClick r:id="rId9"/>
              </a:rPr>
              <a:t> Guideline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743850" y="2781500"/>
            <a:ext cx="1710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latin typeface="Plus Jakarta Sans"/>
                <a:ea typeface="Plus Jakarta Sans"/>
                <a:cs typeface="Plus Jakarta Sans"/>
                <a:sym typeface="Plus Jakarta Sans"/>
              </a:rPr>
              <a:t>Includes all info related to output</a:t>
            </a:r>
            <a:endParaRPr i="0" sz="1400" u="none" cap="none" strike="noStrike">
              <a:solidFill>
                <a:srgbClr val="000000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378" name="Google Shape;378;p33"/>
          <p:cNvSpPr txBox="1"/>
          <p:nvPr/>
        </p:nvSpPr>
        <p:spPr>
          <a:xfrm>
            <a:off x="484225" y="4272850"/>
            <a:ext cx="81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Note: Documentation regarding the items can be accessed on the designated link</a:t>
            </a:r>
            <a:endParaRPr sz="800">
              <a:solidFill>
                <a:srgbClr val="999999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379" name="Google Shape;379;p33"/>
          <p:cNvSpPr/>
          <p:nvPr/>
        </p:nvSpPr>
        <p:spPr>
          <a:xfrm>
            <a:off x="1372575" y="1694775"/>
            <a:ext cx="475200" cy="529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0" name="Google Shape;380;p33"/>
          <p:cNvCxnSpPr>
            <a:stCxn id="379" idx="1"/>
          </p:cNvCxnSpPr>
          <p:nvPr/>
        </p:nvCxnSpPr>
        <p:spPr>
          <a:xfrm>
            <a:off x="1372575" y="195937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1" name="Google Shape;381;p33"/>
          <p:cNvCxnSpPr/>
          <p:nvPr/>
        </p:nvCxnSpPr>
        <p:spPr>
          <a:xfrm>
            <a:off x="1462725" y="1843725"/>
            <a:ext cx="3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2" name="Google Shape;382;p33"/>
          <p:cNvCxnSpPr/>
          <p:nvPr/>
        </p:nvCxnSpPr>
        <p:spPr>
          <a:xfrm>
            <a:off x="1462725" y="1933200"/>
            <a:ext cx="3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33"/>
          <p:cNvCxnSpPr/>
          <p:nvPr/>
        </p:nvCxnSpPr>
        <p:spPr>
          <a:xfrm>
            <a:off x="1462725" y="2026800"/>
            <a:ext cx="31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pic>
        <p:nvPicPr>
          <p:cNvPr id="389" name="Google Shape;38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3475" y="3292850"/>
            <a:ext cx="1203825" cy="120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000" y="2973400"/>
            <a:ext cx="2017700" cy="20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title"/>
          </p:nvPr>
        </p:nvSpPr>
        <p:spPr>
          <a:xfrm>
            <a:off x="873625" y="2040850"/>
            <a:ext cx="66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Contents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92" name="Google Shape;92;p12"/>
          <p:cNvSpPr txBox="1"/>
          <p:nvPr>
            <p:ph idx="1" type="body"/>
          </p:nvPr>
        </p:nvSpPr>
        <p:spPr>
          <a:xfrm>
            <a:off x="873625" y="2613550"/>
            <a:ext cx="5284800" cy="1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Problem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id">
                <a:solidFill>
                  <a:srgbClr val="999999"/>
                </a:solidFill>
              </a:rPr>
              <a:t>Challenge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id">
                <a:solidFill>
                  <a:srgbClr val="999999"/>
                </a:solidFill>
              </a:rPr>
              <a:t>Solution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472458" y="4676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/>
          <p:nvPr>
            <p:ph type="title"/>
          </p:nvPr>
        </p:nvSpPr>
        <p:spPr>
          <a:xfrm>
            <a:off x="4641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rgbClr val="999999"/>
                </a:solidFill>
              </a:rPr>
              <a:t>Problems (</a:t>
            </a:r>
            <a:r>
              <a:rPr lang="id" sz="1400">
                <a:solidFill>
                  <a:srgbClr val="999999"/>
                </a:solidFill>
              </a:rPr>
              <a:t>1/3</a:t>
            </a:r>
            <a:r>
              <a:rPr lang="id" sz="1400">
                <a:solidFill>
                  <a:srgbClr val="999999"/>
                </a:solidFill>
              </a:rPr>
              <a:t>)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99" name="Google Shape;99;p13"/>
          <p:cNvSpPr txBox="1"/>
          <p:nvPr/>
        </p:nvSpPr>
        <p:spPr>
          <a:xfrm>
            <a:off x="484225" y="4272850"/>
            <a:ext cx="81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Source: Daily Breakdown Dataset,  Hasnur Riung SInergi, 2022. Supplementary descriptive data are provided in EGI 12 Predictive Maintenance dashboard.</a:t>
            </a:r>
            <a:endParaRPr sz="800">
              <a:solidFill>
                <a:srgbClr val="999999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00" name="Google Shape;100;p13"/>
          <p:cNvSpPr txBox="1"/>
          <p:nvPr/>
        </p:nvSpPr>
        <p:spPr>
          <a:xfrm>
            <a:off x="484225" y="726900"/>
            <a:ext cx="8161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21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Unscheduled maintenance caused by unit breakdowns might put PT. Hasnur Riung Sinergi </a:t>
            </a:r>
            <a:r>
              <a:rPr b="1" lang="id" sz="2100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cost efficiency at risk</a:t>
            </a:r>
            <a:endParaRPr b="1" sz="2100">
              <a:solidFill>
                <a:srgbClr val="1D7E7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pic>
        <p:nvPicPr>
          <p:cNvPr id="101" name="Google Shape;101;p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551" y="1742400"/>
            <a:ext cx="3624831" cy="2394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3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650" y="1817875"/>
            <a:ext cx="28836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4641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rgbClr val="999999"/>
                </a:solidFill>
              </a:rPr>
              <a:t>P</a:t>
            </a:r>
            <a:r>
              <a:rPr lang="id" sz="1400">
                <a:solidFill>
                  <a:srgbClr val="999999"/>
                </a:solidFill>
              </a:rPr>
              <a:t>roblems (</a:t>
            </a:r>
            <a:r>
              <a:rPr lang="id" sz="1400">
                <a:solidFill>
                  <a:srgbClr val="999999"/>
                </a:solidFill>
              </a:rPr>
              <a:t>2/3</a:t>
            </a:r>
            <a:r>
              <a:rPr lang="id" sz="1400">
                <a:solidFill>
                  <a:srgbClr val="999999"/>
                </a:solidFill>
              </a:rPr>
              <a:t>)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484225" y="4272850"/>
            <a:ext cx="81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Source: Daily Breakdown Dataset,  Hasnur Riung Sinergi, 2022. Supplementary descriptive data are provided in </a:t>
            </a:r>
            <a:r>
              <a:rPr lang="id" sz="8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EGI 12 Predictive Maintenance dashboard.</a:t>
            </a:r>
            <a:endParaRPr sz="800">
              <a:solidFill>
                <a:srgbClr val="999999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484225" y="726900"/>
            <a:ext cx="8161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21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Unscheduled maintenance </a:t>
            </a:r>
            <a:r>
              <a:rPr b="1" lang="id" sz="2100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constantly </a:t>
            </a:r>
            <a:r>
              <a:rPr b="1" lang="id" sz="2100">
                <a:solidFill>
                  <a:srgbClr val="1D7E7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occurred</a:t>
            </a:r>
            <a:r>
              <a:rPr lang="id" sz="21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 throughout the year, where January marked the highest one</a:t>
            </a:r>
            <a:endParaRPr sz="2100">
              <a:solidFill>
                <a:schemeClr val="dk1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pic>
        <p:nvPicPr>
          <p:cNvPr id="111" name="Google Shape;111;p1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25900"/>
            <a:ext cx="7557023" cy="249071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/>
          <p:nvPr>
            <p:ph type="title"/>
          </p:nvPr>
        </p:nvSpPr>
        <p:spPr>
          <a:xfrm>
            <a:off x="4641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400">
                <a:solidFill>
                  <a:srgbClr val="999999"/>
                </a:solidFill>
              </a:rPr>
              <a:t>P</a:t>
            </a:r>
            <a:r>
              <a:rPr lang="id" sz="1400">
                <a:solidFill>
                  <a:srgbClr val="999999"/>
                </a:solidFill>
              </a:rPr>
              <a:t>roblems (3/3)</a:t>
            </a:r>
            <a:endParaRPr sz="1400">
              <a:solidFill>
                <a:srgbClr val="999999"/>
              </a:solidFill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484225" y="4272850"/>
            <a:ext cx="816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8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Source: Oil Dataset,  Hasnur Riung Sinergi, 2022. Supplementary descriptive data are provided in </a:t>
            </a:r>
            <a:r>
              <a:rPr lang="id" sz="800">
                <a:solidFill>
                  <a:srgbClr val="999999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EGI 12 Predictive Maintenance dashboard.</a:t>
            </a:r>
            <a:endParaRPr sz="800">
              <a:solidFill>
                <a:srgbClr val="999999"/>
              </a:solidFill>
              <a:latin typeface="Plus Jakarta Sans Medium"/>
              <a:ea typeface="Plus Jakarta Sans Medium"/>
              <a:cs typeface="Plus Jakarta Sans Medium"/>
              <a:sym typeface="Plus Jakarta Sans Medium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84225" y="726900"/>
            <a:ext cx="81615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d" sz="2100">
                <a:solidFill>
                  <a:schemeClr val="dk1"/>
                </a:solidFill>
                <a:latin typeface="Plus Jakarta Sans Medium"/>
                <a:ea typeface="Plus Jakarta Sans Medium"/>
                <a:cs typeface="Plus Jakarta Sans Medium"/>
                <a:sym typeface="Plus Jakarta Sans Medium"/>
              </a:rPr>
              <a:t>Unscheduled maintenance occurred despite periodic oil analysis aimed at </a:t>
            </a:r>
            <a:r>
              <a:rPr b="1" lang="id" sz="2100">
                <a:solidFill>
                  <a:srgbClr val="155B54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monitoring lubricant and machine condition</a:t>
            </a:r>
            <a:endParaRPr b="1" sz="2100">
              <a:solidFill>
                <a:srgbClr val="155B54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graphicFrame>
        <p:nvGraphicFramePr>
          <p:cNvPr id="120" name="Google Shape;120;p15"/>
          <p:cNvGraphicFramePr/>
          <p:nvPr/>
        </p:nvGraphicFramePr>
        <p:xfrm>
          <a:off x="4195900" y="201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{12A1840E-EAAE-49C9-A86A-454A68AC7FC8}</a:tableStyleId>
              </a:tblPr>
              <a:tblGrid>
                <a:gridCol w="1031450"/>
                <a:gridCol w="1031450"/>
                <a:gridCol w="1031450"/>
              </a:tblGrid>
              <a:tr h="3962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>
                          <a:solidFill>
                            <a:schemeClr val="lt1"/>
                          </a:solidFill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Metal tested</a:t>
                      </a:r>
                      <a:endParaRPr b="1">
                        <a:solidFill>
                          <a:schemeClr val="lt1"/>
                        </a:solidFill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Al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Cr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Cu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Fe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Na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Pb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Si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PQI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>
                          <a:latin typeface="Plus Jakarta Sans"/>
                          <a:ea typeface="Plus Jakarta Sans"/>
                          <a:cs typeface="Plus Jakarta Sans"/>
                          <a:sym typeface="Plus Jakarta Sans"/>
                        </a:rPr>
                        <a:t>V100</a:t>
                      </a:r>
                      <a:endParaRPr>
                        <a:latin typeface="Plus Jakarta Sans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1" name="Google Shape;121;p1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438" y="1817869"/>
            <a:ext cx="2882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873625" y="2040850"/>
            <a:ext cx="66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Contents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28" name="Google Shape;128;p16"/>
          <p:cNvSpPr txBox="1"/>
          <p:nvPr>
            <p:ph idx="1" type="body"/>
          </p:nvPr>
        </p:nvSpPr>
        <p:spPr>
          <a:xfrm>
            <a:off x="873625" y="2613550"/>
            <a:ext cx="5284800" cy="1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id">
                <a:solidFill>
                  <a:srgbClr val="999999"/>
                </a:solidFill>
              </a:rPr>
              <a:t>Problem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Challenge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id">
                <a:solidFill>
                  <a:srgbClr val="999999"/>
                </a:solidFill>
              </a:rPr>
              <a:t>Solution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472458" y="4676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464100" y="445025"/>
            <a:ext cx="637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500"/>
              <a:t>Project </a:t>
            </a:r>
            <a:r>
              <a:rPr lang="id" sz="2500">
                <a:solidFill>
                  <a:srgbClr val="1D7E74"/>
                </a:solidFill>
              </a:rPr>
              <a:t>difficulties</a:t>
            </a:r>
            <a:endParaRPr sz="2500">
              <a:solidFill>
                <a:srgbClr val="1D7E74"/>
              </a:solidFill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587175" y="1738725"/>
            <a:ext cx="2440200" cy="145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Inconsistent data due to m</a:t>
            </a:r>
            <a:r>
              <a:rPr lang="id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anual entry</a:t>
            </a: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3478525" y="1738725"/>
            <a:ext cx="2440200" cy="145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Unformatted and unstructured data</a:t>
            </a: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37" name="Google Shape;13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6369875" y="1738725"/>
            <a:ext cx="2440200" cy="1458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1800">
                <a:solidFill>
                  <a:schemeClr val="lt1"/>
                </a:solidFill>
                <a:latin typeface="Plus Jakarta Sans"/>
                <a:ea typeface="Plus Jakarta Sans"/>
                <a:cs typeface="Plus Jakarta Sans"/>
                <a:sym typeface="Plus Jakarta Sans"/>
              </a:rPr>
              <a:t>Outdated  Telematics data</a:t>
            </a:r>
            <a:endParaRPr sz="1800">
              <a:solidFill>
                <a:schemeClr val="lt1"/>
              </a:solidFill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873625" y="2040850"/>
            <a:ext cx="667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Contents</a:t>
            </a:r>
            <a:endParaRPr b="1">
              <a:latin typeface="Plus Jakarta Sans"/>
              <a:ea typeface="Plus Jakarta Sans"/>
              <a:cs typeface="Plus Jakarta Sans"/>
              <a:sym typeface="Plus Jakarta Sans"/>
            </a:endParaRPr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873625" y="2613550"/>
            <a:ext cx="5284800" cy="19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id">
                <a:solidFill>
                  <a:srgbClr val="999999"/>
                </a:solidFill>
              </a:rPr>
              <a:t>Problem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id">
                <a:solidFill>
                  <a:srgbClr val="999999"/>
                </a:solidFill>
              </a:rPr>
              <a:t>Challenge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d"/>
              <a:t>Solution</a:t>
            </a:r>
            <a:endParaRPr/>
          </a:p>
        </p:txBody>
      </p: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472458" y="467616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A9079"/>
      </a:accent1>
      <a:accent2>
        <a:srgbClr val="2862C3"/>
      </a:accent2>
      <a:accent3>
        <a:srgbClr val="FFE604"/>
      </a:accent3>
      <a:accent4>
        <a:srgbClr val="84D5C6"/>
      </a:accent4>
      <a:accent5>
        <a:srgbClr val="A1B8E2"/>
      </a:accent5>
      <a:accent6>
        <a:srgbClr val="F5EC9E"/>
      </a:accent6>
      <a:hlink>
        <a:srgbClr val="2862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